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08" r:id="rId2"/>
    <p:sldMasterId id="2147483695" r:id="rId3"/>
    <p:sldMasterId id="2147483650" r:id="rId4"/>
    <p:sldMasterId id="2147483710" r:id="rId5"/>
    <p:sldMasterId id="2147483718" r:id="rId6"/>
    <p:sldMasterId id="2147483712" r:id="rId7"/>
  </p:sldMasterIdLst>
  <p:notesMasterIdLst>
    <p:notesMasterId r:id="rId10"/>
  </p:notesMasterIdLst>
  <p:sldIdLst>
    <p:sldId id="269" r:id="rId8"/>
    <p:sldId id="271" r:id="rId9"/>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a:srgbClr val="4A773C"/>
    <a:srgbClr val="FF9900"/>
    <a:srgbClr val="652D86"/>
    <a:srgbClr val="FA8300"/>
    <a:srgbClr val="DAE3F3"/>
    <a:srgbClr val="FA8200"/>
    <a:srgbClr val="FFFFFF"/>
    <a:srgbClr val="4A7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9297" autoAdjust="0"/>
  </p:normalViewPr>
  <p:slideViewPr>
    <p:cSldViewPr>
      <p:cViewPr varScale="1">
        <p:scale>
          <a:sx n="71" d="100"/>
          <a:sy n="71" d="100"/>
        </p:scale>
        <p:origin x="1080" y="60"/>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247" cy="498328"/>
          </a:xfrm>
          <a:prstGeom prst="rect">
            <a:avLst/>
          </a:prstGeom>
        </p:spPr>
        <p:txBody>
          <a:bodyPr vert="horz" lIns="92092" tIns="46047" rIns="92092" bIns="460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092" tIns="46047" rIns="92092" bIns="46047" rtlCol="0"/>
          <a:lstStyle>
            <a:lvl1pPr algn="r">
              <a:defRPr sz="1200"/>
            </a:lvl1pPr>
          </a:lstStyle>
          <a:p>
            <a:fld id="{D71A8B6A-2DE5-4888-8D5E-57FD9BD719AF}" type="datetimeFigureOut">
              <a:rPr kumimoji="1" lang="ja-JP" altLang="en-US" smtClean="0"/>
              <a:t>2023/10/16</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2092" tIns="46047" rIns="92092" bIns="46047"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2" tIns="46047" rIns="92092"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311"/>
            <a:ext cx="2946247" cy="498328"/>
          </a:xfrm>
          <a:prstGeom prst="rect">
            <a:avLst/>
          </a:prstGeom>
        </p:spPr>
        <p:txBody>
          <a:bodyPr vert="horz" lIns="92092" tIns="46047" rIns="92092" bIns="460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1"/>
            <a:ext cx="2946246" cy="498328"/>
          </a:xfrm>
          <a:prstGeom prst="rect">
            <a:avLst/>
          </a:prstGeom>
        </p:spPr>
        <p:txBody>
          <a:bodyPr vert="horz" lIns="92092" tIns="46047" rIns="92092" bIns="46047" rtlCol="0" anchor="b"/>
          <a:lstStyle>
            <a:lvl1pPr algn="r">
              <a:defRPr sz="1200"/>
            </a:lvl1pPr>
          </a:lstStyle>
          <a:p>
            <a:fld id="{74D406F6-FDFA-4605-8F5A-0C43C7F38FBD}" type="slidenum">
              <a:rPr kumimoji="1" lang="ja-JP" altLang="en-US" smtClean="0"/>
              <a:t>‹#›</a:t>
            </a:fld>
            <a:endParaRPr kumimoji="1" lang="ja-JP" altLang="en-US"/>
          </a:p>
        </p:txBody>
      </p:sp>
    </p:spTree>
    <p:extLst>
      <p:ext uri="{BB962C8B-B14F-4D97-AF65-F5344CB8AC3E}">
        <p14:creationId xmlns:p14="http://schemas.microsoft.com/office/powerpoint/2010/main" val="3464686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bg1"/>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842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
        <p:nvSpPr>
          <p:cNvPr id="4" name="タイトル 1"/>
          <p:cNvSpPr>
            <a:spLocks noGrp="1"/>
          </p:cNvSpPr>
          <p:nvPr>
            <p:ph type="title" hasCustomPrompt="1"/>
          </p:nvPr>
        </p:nvSpPr>
        <p:spPr>
          <a:xfrm>
            <a:off x="0" y="632520"/>
            <a:ext cx="6858000" cy="1296144"/>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Tree>
    <p:extLst>
      <p:ext uri="{BB962C8B-B14F-4D97-AF65-F5344CB8AC3E}">
        <p14:creationId xmlns:p14="http://schemas.microsoft.com/office/powerpoint/2010/main" val="4384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60512"/>
            <a:ext cx="6858000" cy="1080120"/>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5731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99058"/>
            <a:ext cx="6858000" cy="1329606"/>
          </a:xfrm>
          <a:prstGeom prst="rect">
            <a:avLst/>
          </a:prstGeom>
        </p:spPr>
        <p:txBody>
          <a:bodyPr anchor="ctr"/>
          <a:lstStyle>
            <a:lvl1pPr>
              <a:defRPr sz="3600" b="1">
                <a:solidFill>
                  <a:schemeClr val="bg1"/>
                </a:solidFill>
                <a:latin typeface="+mn-ea"/>
                <a:ea typeface="+mn-ea"/>
              </a:defRPr>
            </a:lvl1pPr>
          </a:lstStyle>
          <a:p>
            <a:r>
              <a:rPr kumimoji="1" lang="ja-JP" altLang="en-US" dirty="0"/>
              <a:t>セミナータイトル</a:t>
            </a:r>
          </a:p>
        </p:txBody>
      </p:sp>
      <p:sp>
        <p:nvSpPr>
          <p:cNvPr id="7"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41253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hasCustomPrompt="1"/>
          </p:nvPr>
        </p:nvSpPr>
        <p:spPr>
          <a:xfrm>
            <a:off x="0" y="632570"/>
            <a:ext cx="6858000" cy="1008062"/>
          </a:xfrm>
          <a:prstGeom prst="rect">
            <a:avLst/>
          </a:prstGeom>
        </p:spPr>
        <p:txBody>
          <a:bodyPr anchor="ctr"/>
          <a:lstStyle>
            <a:lvl1pPr marL="0" indent="0" algn="ctr">
              <a:buNone/>
              <a:defRPr sz="3600" b="1">
                <a:solidFill>
                  <a:srgbClr val="003399"/>
                </a:solidFill>
                <a:latin typeface="ＭＳ Ｐゴシック" panose="020B0600070205080204" pitchFamily="50" charset="-128"/>
                <a:ea typeface="ＭＳ Ｐゴシック" panose="020B0600070205080204" pitchFamily="50" charset="-128"/>
              </a:defRPr>
            </a:lvl1pPr>
            <a:lvl2pPr marL="457200" indent="0">
              <a:buNone/>
              <a:defRPr/>
            </a:lvl2pPr>
          </a:lstStyle>
          <a:p>
            <a:pPr lvl="0"/>
            <a:r>
              <a:rPr kumimoji="1" lang="ja-JP" altLang="en-US" dirty="0"/>
              <a:t>セミナータイトル</a:t>
            </a:r>
          </a:p>
        </p:txBody>
      </p:sp>
      <p:sp>
        <p:nvSpPr>
          <p:cNvPr id="8" name="テキスト プレースホルダー 5"/>
          <p:cNvSpPr>
            <a:spLocks noGrp="1"/>
          </p:cNvSpPr>
          <p:nvPr>
            <p:ph type="body" sz="quarter" idx="11" hasCustomPrompt="1"/>
          </p:nvPr>
        </p:nvSpPr>
        <p:spPr>
          <a:xfrm>
            <a:off x="5373216" y="9633521"/>
            <a:ext cx="1351597" cy="216023"/>
          </a:xfrm>
          <a:prstGeom prst="rect">
            <a:avLst/>
          </a:prstGeom>
        </p:spPr>
        <p:txBody>
          <a:bodyPr/>
          <a:lstStyle>
            <a:lvl1pPr marL="0" indent="0" algn="r">
              <a:buNone/>
              <a:defRPr sz="900" b="0">
                <a:solidFill>
                  <a:srgbClr val="003399"/>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9726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6531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848544"/>
            <a:ext cx="6858000" cy="1296144"/>
          </a:xfrm>
          <a:prstGeom prst="rect">
            <a:avLst/>
          </a:prstGeom>
        </p:spPr>
        <p:txBody>
          <a:bodyPr anchor="ctr"/>
          <a:lstStyle>
            <a:lvl1pPr algn="ctr">
              <a:defRPr b="1">
                <a:solidFill>
                  <a:schemeClr val="tx1">
                    <a:lumMod val="65000"/>
                    <a:lumOff val="35000"/>
                  </a:schemeClr>
                </a:solidFill>
                <a:latin typeface="+mn-ea"/>
                <a:ea typeface="+mn-ea"/>
              </a:defRPr>
            </a:lvl1pPr>
          </a:lstStyle>
          <a:p>
            <a:r>
              <a:rPr kumimoji="1" lang="ja-JP" altLang="en-US" dirty="0"/>
              <a:t>セミナータイトル</a:t>
            </a:r>
          </a:p>
        </p:txBody>
      </p:sp>
      <p:sp>
        <p:nvSpPr>
          <p:cNvPr id="6"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algn="r">
              <a:defRPr sz="800" b="0">
                <a:solidFill>
                  <a:schemeClr val="bg1"/>
                </a:solidFill>
                <a:latin typeface="Franklin Gothic Book" panose="020B0503020102020204" pitchFamily="34" charset="0"/>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2132015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 r="17518" b="72928"/>
          <a:stretch/>
        </p:blipFill>
        <p:spPr bwMode="auto">
          <a:xfrm>
            <a:off x="0" y="0"/>
            <a:ext cx="6876000" cy="1856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3836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32489"/>
          </a:xfrm>
          <a:prstGeom prst="rect">
            <a:avLst/>
          </a:prstGeom>
        </p:spPr>
      </p:pic>
    </p:spTree>
    <p:extLst>
      <p:ext uri="{BB962C8B-B14F-4D97-AF65-F5344CB8AC3E}">
        <p14:creationId xmlns:p14="http://schemas.microsoft.com/office/powerpoint/2010/main" val="393160688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3" cstate="print">
            <a:extLst>
              <a:ext uri="{28A0092B-C50C-407E-A947-70E740481C1C}">
                <a14:useLocalDpi xmlns:a14="http://schemas.microsoft.com/office/drawing/2010/main" val="0"/>
              </a:ext>
            </a:extLst>
          </a:blip>
          <a:srcRect r="46131" b="1841"/>
          <a:stretch/>
        </p:blipFill>
        <p:spPr>
          <a:xfrm>
            <a:off x="-1" y="-73251"/>
            <a:ext cx="6858001" cy="9979251"/>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2" name="正方形/長方形 11"/>
          <p:cNvSpPr/>
          <p:nvPr userDrawn="1"/>
        </p:nvSpPr>
        <p:spPr>
          <a:xfrm>
            <a:off x="0" y="1712640"/>
            <a:ext cx="6858000" cy="770485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6434554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a:off x="0" y="0"/>
            <a:ext cx="6858000" cy="200067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4" name="正方形/長方形 13"/>
          <p:cNvSpPr/>
          <p:nvPr userDrawn="1"/>
        </p:nvSpPr>
        <p:spPr>
          <a:xfrm>
            <a:off x="0" y="8858672"/>
            <a:ext cx="6858000" cy="104732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2456" t="67516" r="28339" b="853"/>
          <a:stretch/>
        </p:blipFill>
        <p:spPr bwMode="auto">
          <a:xfrm>
            <a:off x="0" y="-6307"/>
            <a:ext cx="6858000" cy="176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30795" t="574" b="91957"/>
          <a:stretch/>
        </p:blipFill>
        <p:spPr bwMode="auto">
          <a:xfrm>
            <a:off x="0" y="9489504"/>
            <a:ext cx="6858000" cy="416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9" name="正方形/長方形 8"/>
          <p:cNvSpPr/>
          <p:nvPr userDrawn="1"/>
        </p:nvSpPr>
        <p:spPr>
          <a:xfrm>
            <a:off x="0" y="1784648"/>
            <a:ext cx="6858000" cy="7704856"/>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1083816"/>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4972" r="17518" b="72928"/>
          <a:stretch/>
        </p:blipFill>
        <p:spPr bwMode="auto">
          <a:xfrm>
            <a:off x="0" y="1712640"/>
            <a:ext cx="6876000" cy="1440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16000"/>
            <a:ext cx="1368000" cy="228881"/>
          </a:xfrm>
          <a:prstGeom prst="rect">
            <a:avLst/>
          </a:prstGeom>
        </p:spPr>
      </p:pic>
      <p:sp>
        <p:nvSpPr>
          <p:cNvPr id="4" name="正方形/長方形 3"/>
          <p:cNvSpPr/>
          <p:nvPr userDrawn="1"/>
        </p:nvSpPr>
        <p:spPr>
          <a:xfrm>
            <a:off x="0" y="1856656"/>
            <a:ext cx="6876000" cy="7625072"/>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044275"/>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5976" r="17518" b="72928"/>
          <a:stretch/>
        </p:blipFill>
        <p:spPr bwMode="auto">
          <a:xfrm>
            <a:off x="-1257" y="0"/>
            <a:ext cx="6876000" cy="760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5"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6028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xter.zoom.us/webinar/register/WN_-S-KxtyxTiWdmxFExN-Tv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hyperlink" Target="https://baxter.zoom.us/webinar/register/WN_-S-KxtyxTiWdmxFExN-TvA" TargetMode="External"/><Relationship Id="rId12"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四角形: 角を丸くする 24"/>
          <p:cNvSpPr/>
          <p:nvPr/>
        </p:nvSpPr>
        <p:spPr>
          <a:xfrm>
            <a:off x="216502" y="2138498"/>
            <a:ext cx="645802" cy="324000"/>
          </a:xfrm>
          <a:prstGeom prst="roundRect">
            <a:avLst/>
          </a:prstGeom>
          <a:solidFill>
            <a:srgbClr val="003399"/>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Arial"/>
                <a:ea typeface="ＭＳ Ｐゴシック" panose="020B0600070205080204" pitchFamily="50" charset="-128"/>
                <a:cs typeface="+mn-cs"/>
              </a:rPr>
              <a:t>日時</a:t>
            </a:r>
          </a:p>
        </p:txBody>
      </p:sp>
      <p:sp>
        <p:nvSpPr>
          <p:cNvPr id="26" name="四角形: 角を丸くする 25"/>
          <p:cNvSpPr/>
          <p:nvPr/>
        </p:nvSpPr>
        <p:spPr>
          <a:xfrm>
            <a:off x="235637" y="2545672"/>
            <a:ext cx="645802" cy="324000"/>
          </a:xfrm>
          <a:prstGeom prst="roundRect">
            <a:avLst/>
          </a:prstGeom>
          <a:solidFill>
            <a:srgbClr val="003399"/>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Arial"/>
                <a:ea typeface="ＭＳ Ｐゴシック" panose="020B0600070205080204" pitchFamily="50" charset="-128"/>
              </a:rPr>
              <a:t>方式</a:t>
            </a:r>
            <a:endParaRPr kumimoji="0" lang="ja-JP" altLang="en-US" sz="1400" b="1" i="0" u="none" strike="noStrike" kern="0" cap="none" spc="0" normalizeH="0" baseline="0" noProof="0" dirty="0">
              <a:ln>
                <a:noFill/>
              </a:ln>
              <a:solidFill>
                <a:schemeClr val="bg1"/>
              </a:solidFill>
              <a:effectLst/>
              <a:uLnTx/>
              <a:uFillTx/>
              <a:latin typeface="Arial"/>
              <a:ea typeface="ＭＳ Ｐゴシック" panose="020B0600070205080204" pitchFamily="50" charset="-128"/>
              <a:cs typeface="+mn-cs"/>
            </a:endParaRPr>
          </a:p>
        </p:txBody>
      </p:sp>
      <p:sp>
        <p:nvSpPr>
          <p:cNvPr id="27" name="テキスト ボックス 26"/>
          <p:cNvSpPr txBox="1"/>
          <p:nvPr/>
        </p:nvSpPr>
        <p:spPr>
          <a:xfrm>
            <a:off x="999405" y="2069648"/>
            <a:ext cx="5542829" cy="584775"/>
          </a:xfrm>
          <a:prstGeom prst="rect">
            <a:avLst/>
          </a:prstGeom>
          <a:noFill/>
        </p:spPr>
        <p:txBody>
          <a:bodyPr wrap="square" rtlCol="0">
            <a:spAutoFit/>
          </a:bodyPr>
          <a:lstStyle/>
          <a:p>
            <a:r>
              <a:rPr lang="en-US" altLang="ja-JP" sz="1600" b="1" dirty="0">
                <a:solidFill>
                  <a:srgbClr val="000000"/>
                </a:solidFill>
                <a:latin typeface="ＭＳ Ｐゴシック" panose="020B0600070205080204" pitchFamily="50" charset="-128"/>
                <a:ea typeface="ＭＳ Ｐゴシック" panose="020B0600070205080204" pitchFamily="50" charset="-128"/>
              </a:rPr>
              <a:t>2023</a:t>
            </a:r>
            <a:r>
              <a:rPr lang="ja-JP" altLang="en-US" sz="1600" b="1" dirty="0">
                <a:solidFill>
                  <a:srgbClr val="000000"/>
                </a:solidFill>
                <a:latin typeface="ＭＳ Ｐゴシック" panose="020B0600070205080204" pitchFamily="50" charset="-128"/>
                <a:ea typeface="ＭＳ Ｐゴシック" panose="020B0600070205080204" pitchFamily="50" charset="-128"/>
              </a:rPr>
              <a:t>年</a:t>
            </a:r>
            <a:r>
              <a:rPr lang="en-US" altLang="ja-JP" sz="3200" b="1" dirty="0">
                <a:solidFill>
                  <a:srgbClr val="000000"/>
                </a:solidFill>
                <a:latin typeface="ＭＳ Ｐゴシック" panose="020B0600070205080204" pitchFamily="50" charset="-128"/>
                <a:ea typeface="ＭＳ Ｐゴシック" panose="020B0600070205080204" pitchFamily="50" charset="-128"/>
              </a:rPr>
              <a:t>10</a:t>
            </a:r>
            <a:r>
              <a:rPr lang="ja-JP" altLang="en-US" sz="2400" b="1" dirty="0">
                <a:solidFill>
                  <a:srgbClr val="000000"/>
                </a:solidFill>
                <a:latin typeface="ＭＳ Ｐゴシック" panose="020B0600070205080204" pitchFamily="50" charset="-128"/>
                <a:ea typeface="ＭＳ Ｐゴシック" panose="020B0600070205080204" pitchFamily="50" charset="-128"/>
              </a:rPr>
              <a:t>月</a:t>
            </a:r>
            <a:r>
              <a:rPr lang="en-US" altLang="ja-JP" sz="3200" b="1" dirty="0">
                <a:solidFill>
                  <a:srgbClr val="000000"/>
                </a:solidFill>
                <a:latin typeface="ＭＳ Ｐゴシック" panose="020B0600070205080204" pitchFamily="50" charset="-128"/>
                <a:ea typeface="ＭＳ Ｐゴシック" panose="020B0600070205080204" pitchFamily="50" charset="-128"/>
              </a:rPr>
              <a:t>28</a:t>
            </a:r>
            <a:r>
              <a:rPr lang="ja-JP" altLang="en-US" sz="2400" b="1" dirty="0">
                <a:solidFill>
                  <a:srgbClr val="000000"/>
                </a:solidFill>
                <a:latin typeface="ＭＳ Ｐゴシック" panose="020B0600070205080204" pitchFamily="50" charset="-128"/>
                <a:ea typeface="ＭＳ Ｐゴシック" panose="020B0600070205080204" pitchFamily="50" charset="-128"/>
              </a:rPr>
              <a:t>日</a:t>
            </a:r>
            <a:r>
              <a:rPr lang="ja-JP" altLang="en-US" sz="3200" b="1" dirty="0">
                <a:solidFill>
                  <a:srgbClr val="000000"/>
                </a:solidFill>
                <a:latin typeface="ＭＳ Ｐゴシック" panose="020B0600070205080204" pitchFamily="50" charset="-128"/>
                <a:ea typeface="ＭＳ Ｐゴシック" panose="020B0600070205080204" pitchFamily="50" charset="-128"/>
              </a:rPr>
              <a:t>（土）</a:t>
            </a:r>
            <a:r>
              <a:rPr lang="en-US" altLang="ja-JP" sz="2800" b="1" dirty="0">
                <a:solidFill>
                  <a:srgbClr val="000000"/>
                </a:solidFill>
                <a:latin typeface="ＭＳ Ｐゴシック" panose="020B0600070205080204" pitchFamily="50" charset="-128"/>
                <a:ea typeface="ＭＳ Ｐゴシック" panose="020B0600070205080204" pitchFamily="50" charset="-128"/>
              </a:rPr>
              <a:t>18</a:t>
            </a:r>
            <a:r>
              <a:rPr lang="ja-JP" altLang="en-US" sz="2800" b="1" dirty="0">
                <a:solidFill>
                  <a:srgbClr val="000000"/>
                </a:solidFill>
                <a:latin typeface="ＭＳ Ｐゴシック" panose="020B0600070205080204" pitchFamily="50" charset="-128"/>
                <a:ea typeface="ＭＳ Ｐゴシック" panose="020B0600070205080204" pitchFamily="50" charset="-128"/>
              </a:rPr>
              <a:t>：</a:t>
            </a:r>
            <a:r>
              <a:rPr lang="en-US" altLang="ja-JP" sz="2800" b="1" dirty="0">
                <a:solidFill>
                  <a:srgbClr val="000000"/>
                </a:solidFill>
                <a:latin typeface="ＭＳ Ｐゴシック" panose="020B0600070205080204" pitchFamily="50" charset="-128"/>
                <a:ea typeface="ＭＳ Ｐゴシック" panose="020B0600070205080204" pitchFamily="50" charset="-128"/>
              </a:rPr>
              <a:t>00</a:t>
            </a:r>
            <a:r>
              <a:rPr lang="ja-JP" altLang="en-US" sz="2800" b="1" dirty="0">
                <a:solidFill>
                  <a:srgbClr val="000000"/>
                </a:solidFill>
                <a:latin typeface="ＭＳ Ｐゴシック" panose="020B0600070205080204" pitchFamily="50" charset="-128"/>
                <a:ea typeface="ＭＳ Ｐゴシック" panose="020B0600070205080204" pitchFamily="50" charset="-128"/>
              </a:rPr>
              <a:t>～</a:t>
            </a:r>
            <a:r>
              <a:rPr lang="en-US" altLang="ja-JP" sz="2800" b="1" dirty="0">
                <a:solidFill>
                  <a:srgbClr val="000000"/>
                </a:solidFill>
                <a:latin typeface="ＭＳ Ｐゴシック" panose="020B0600070205080204" pitchFamily="50" charset="-128"/>
                <a:ea typeface="ＭＳ Ｐゴシック" panose="020B0600070205080204" pitchFamily="50" charset="-128"/>
              </a:rPr>
              <a:t>19</a:t>
            </a:r>
            <a:r>
              <a:rPr lang="ja-JP" altLang="en-US" sz="28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28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40</a:t>
            </a:r>
            <a:endParaRPr lang="ja-JP" altLang="en-US" sz="32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8" name="テキスト ボックス 27"/>
          <p:cNvSpPr txBox="1"/>
          <p:nvPr/>
        </p:nvSpPr>
        <p:spPr>
          <a:xfrm>
            <a:off x="881439" y="2506935"/>
            <a:ext cx="6075953" cy="707886"/>
          </a:xfrm>
          <a:prstGeom prst="rect">
            <a:avLst/>
          </a:prstGeom>
          <a:noFill/>
        </p:spPr>
        <p:txBody>
          <a:bodyPr wrap="square" rtlCol="0">
            <a:spAutoFit/>
          </a:bodyPr>
          <a:lstStyle/>
          <a:p>
            <a:pPr>
              <a:defRPr/>
            </a:pPr>
            <a:r>
              <a:rPr lang="ja-JP" altLang="en-US" sz="20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会場：パストラル長岡　</a:t>
            </a:r>
            <a:r>
              <a:rPr lang="en-US" altLang="ja-JP" sz="20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5F</a:t>
            </a:r>
            <a:r>
              <a:rPr lang="ja-JP" altLang="en-US" sz="20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扇の間　　 </a:t>
            </a:r>
            <a:endParaRPr lang="en-US" altLang="ja-JP" sz="20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defRPr/>
            </a:pPr>
            <a:r>
              <a:rPr lang="ja-JP" altLang="en-US" sz="2000" dirty="0">
                <a:solidFill>
                  <a:srgbClr val="000000"/>
                </a:solidFill>
                <a:latin typeface="ＭＳ Ｐゴシック" panose="020B0600070205080204" pitchFamily="50" charset="-128"/>
                <a:ea typeface="ＭＳ Ｐゴシック" panose="020B0600070205080204" pitchFamily="50" charset="-128"/>
              </a:rPr>
              <a:t>　　　　　　　　　　　 </a:t>
            </a:r>
          </a:p>
        </p:txBody>
      </p:sp>
      <p:sp>
        <p:nvSpPr>
          <p:cNvPr id="30" name="四角形: 角を丸くする 29"/>
          <p:cNvSpPr/>
          <p:nvPr/>
        </p:nvSpPr>
        <p:spPr>
          <a:xfrm>
            <a:off x="237322" y="2952575"/>
            <a:ext cx="1221866" cy="324000"/>
          </a:xfrm>
          <a:prstGeom prst="roundRect">
            <a:avLst/>
          </a:prstGeom>
          <a:solidFill>
            <a:srgbClr val="003399"/>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Arial"/>
                <a:ea typeface="ＭＳ Ｐゴシック" panose="020B0600070205080204" pitchFamily="50" charset="-128"/>
                <a:cs typeface="+mn-cs"/>
              </a:rPr>
              <a:t>プログラム</a:t>
            </a:r>
          </a:p>
        </p:txBody>
      </p:sp>
      <p:sp>
        <p:nvSpPr>
          <p:cNvPr id="14" name="角丸四角形 1"/>
          <p:cNvSpPr/>
          <p:nvPr/>
        </p:nvSpPr>
        <p:spPr>
          <a:xfrm>
            <a:off x="107476" y="5556815"/>
            <a:ext cx="6705900" cy="2915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endParaRPr lang="en-US" dirty="0"/>
          </a:p>
        </p:txBody>
      </p:sp>
      <p:sp>
        <p:nvSpPr>
          <p:cNvPr id="18" name="正方形/長方形 17"/>
          <p:cNvSpPr/>
          <p:nvPr/>
        </p:nvSpPr>
        <p:spPr>
          <a:xfrm>
            <a:off x="1640062" y="8996977"/>
            <a:ext cx="4248472" cy="738664"/>
          </a:xfrm>
          <a:prstGeom prst="rect">
            <a:avLst/>
          </a:prstGeom>
        </p:spPr>
        <p:txBody>
          <a:bodyPr wrap="square">
            <a:spAutoFit/>
          </a:bodyPr>
          <a:lstStyle/>
          <a:p>
            <a:r>
              <a:rPr lang="ja-JP" altLang="en-US" sz="1400" dirty="0">
                <a:latin typeface="ＭＳ Ｐゴシック" panose="020B0600070205080204" pitchFamily="50" charset="-128"/>
                <a:ea typeface="ＭＳ Ｐゴシック" panose="020B0600070205080204" pitchFamily="50" charset="-128"/>
              </a:rPr>
              <a:t>主催：新潟大学医歯学総合病院</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　　　  バクスター株式会社</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a:latin typeface="ＭＳ Ｐゴシック" panose="020B0600070205080204" pitchFamily="50" charset="-128"/>
                <a:ea typeface="ＭＳ Ｐゴシック" panose="020B0600070205080204" pitchFamily="50" charset="-128"/>
              </a:rPr>
              <a:t>後援：日本腎代替療法医療専門職推進協会</a:t>
            </a:r>
            <a:endParaRPr lang="en-US" altLang="ja-JP" sz="1400" dirty="0">
              <a:latin typeface="ＭＳ Ｐゴシック" panose="020B0600070205080204" pitchFamily="50" charset="-128"/>
              <a:ea typeface="ＭＳ Ｐゴシック" panose="020B0600070205080204" pitchFamily="50" charset="-128"/>
            </a:endParaRPr>
          </a:p>
        </p:txBody>
      </p:sp>
      <p:sp>
        <p:nvSpPr>
          <p:cNvPr id="19" name="正方形/長方形 18"/>
          <p:cNvSpPr/>
          <p:nvPr/>
        </p:nvSpPr>
        <p:spPr>
          <a:xfrm>
            <a:off x="-27384" y="3744205"/>
            <a:ext cx="6888984" cy="338554"/>
          </a:xfrm>
          <a:prstGeom prst="rect">
            <a:avLst/>
          </a:prstGeom>
        </p:spPr>
        <p:txBody>
          <a:bodyPr wrap="square">
            <a:spAutoFit/>
          </a:bodyPr>
          <a:lstStyle/>
          <a:p>
            <a:pPr>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p>
        </p:txBody>
      </p:sp>
      <p:sp>
        <p:nvSpPr>
          <p:cNvPr id="32" name="テキスト ボックス 31">
            <a:extLst>
              <a:ext uri="{FF2B5EF4-FFF2-40B4-BE49-F238E27FC236}">
                <a16:creationId xmlns:a16="http://schemas.microsoft.com/office/drawing/2014/main" id="{E55F6666-7E45-43AD-A31C-B8D5CBCE07B9}"/>
              </a:ext>
            </a:extLst>
          </p:cNvPr>
          <p:cNvSpPr txBox="1"/>
          <p:nvPr/>
        </p:nvSpPr>
        <p:spPr>
          <a:xfrm>
            <a:off x="4294172" y="1967669"/>
            <a:ext cx="2680542" cy="261610"/>
          </a:xfrm>
          <a:prstGeom prst="rect">
            <a:avLst/>
          </a:prstGeom>
          <a:noFill/>
        </p:spPr>
        <p:txBody>
          <a:bodyPr wrap="none" rtlCol="0">
            <a:spAutoFit/>
          </a:bodyPr>
          <a:lstStyle/>
          <a:p>
            <a:pPr>
              <a:defRPr/>
            </a:pPr>
            <a:r>
              <a:rPr lang="en-US" altLang="ja-JP" sz="1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100"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追いかけ再生には対応しておりません。</a:t>
            </a:r>
            <a:endParaRPr lang="ja-JP" altLang="en-US" sz="1100" dirty="0">
              <a:solidFill>
                <a:srgbClr val="000000"/>
              </a:solidFill>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6D7D47F1-7D55-4419-B584-3738C93ACCF4}"/>
              </a:ext>
            </a:extLst>
          </p:cNvPr>
          <p:cNvSpPr/>
          <p:nvPr/>
        </p:nvSpPr>
        <p:spPr>
          <a:xfrm>
            <a:off x="162514" y="5169024"/>
            <a:ext cx="6670190" cy="3851311"/>
          </a:xfrm>
          <a:prstGeom prst="rect">
            <a:avLst/>
          </a:prstGeom>
        </p:spPr>
        <p:txBody>
          <a:bodyPr wrap="square">
            <a:spAutoFit/>
          </a:bodyPr>
          <a:lstStyle/>
          <a:p>
            <a:pPr>
              <a:lnSpc>
                <a:spcPct val="150000"/>
              </a:lnSpc>
            </a:pP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en-US" altLang="ja-JP" dirty="0">
                <a:solidFill>
                  <a:srgbClr val="000000"/>
                </a:solidFill>
                <a:latin typeface="ＭＳ Ｐゴシック" panose="020B0600070205080204" pitchFamily="50" charset="-128"/>
                <a:ea typeface="ＭＳ Ｐゴシック" panose="020B0600070205080204" pitchFamily="50" charset="-128"/>
              </a:rPr>
              <a:t>18:30</a:t>
            </a:r>
            <a:r>
              <a:rPr lang="ja-JP" altLang="en-US" dirty="0">
                <a:solidFill>
                  <a:srgbClr val="000000"/>
                </a:solidFill>
                <a:latin typeface="ＭＳ Ｐゴシック" panose="020B0600070205080204" pitchFamily="50" charset="-128"/>
                <a:ea typeface="ＭＳ Ｐゴシック" panose="020B0600070205080204" pitchFamily="50" charset="-128"/>
              </a:rPr>
              <a:t>～</a:t>
            </a:r>
            <a:r>
              <a:rPr lang="en-US" altLang="ja-JP" dirty="0">
                <a:solidFill>
                  <a:srgbClr val="000000"/>
                </a:solidFill>
                <a:latin typeface="ＭＳ Ｐゴシック" panose="020B0600070205080204" pitchFamily="50" charset="-128"/>
                <a:ea typeface="ＭＳ Ｐゴシック" panose="020B0600070205080204" pitchFamily="50" charset="-128"/>
              </a:rPr>
              <a:t>19:40</a:t>
            </a:r>
          </a:p>
          <a:p>
            <a:r>
              <a:rPr lang="ja-JP" altLang="en-US" sz="1600" dirty="0">
                <a:solidFill>
                  <a:srgbClr val="000000"/>
                </a:solidFill>
                <a:latin typeface="ＭＳ Ｐゴシック" panose="020B0600070205080204" pitchFamily="50" charset="-128"/>
                <a:ea typeface="ＭＳ Ｐゴシック" panose="020B0600070205080204" pitchFamily="50" charset="-128"/>
              </a:rPr>
              <a:t>特別講演　「</a:t>
            </a:r>
            <a:r>
              <a:rPr lang="en-US" altLang="ja-JP" sz="1600" dirty="0">
                <a:solidFill>
                  <a:srgbClr val="000000"/>
                </a:solidFill>
                <a:latin typeface="ＭＳ Ｐゴシック" panose="020B0600070205080204" pitchFamily="50" charset="-128"/>
                <a:ea typeface="ＭＳ Ｐゴシック" panose="020B0600070205080204" pitchFamily="50" charset="-128"/>
              </a:rPr>
              <a:t>CKD</a:t>
            </a:r>
            <a:r>
              <a:rPr lang="ja-JP" altLang="en-US" sz="1600" dirty="0">
                <a:solidFill>
                  <a:srgbClr val="000000"/>
                </a:solidFill>
                <a:latin typeface="ＭＳ Ｐゴシック" panose="020B0600070205080204" pitchFamily="50" charset="-128"/>
                <a:ea typeface="ＭＳ Ｐゴシック" panose="020B0600070205080204" pitchFamily="50" charset="-128"/>
              </a:rPr>
              <a:t>における患者家族と医療ケアチームとの</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r>
              <a:rPr lang="ja-JP" altLang="en-US" sz="1600" dirty="0">
                <a:solidFill>
                  <a:srgbClr val="000000"/>
                </a:solidFill>
                <a:latin typeface="ＭＳ Ｐゴシック" panose="020B0600070205080204" pitchFamily="50" charset="-128"/>
                <a:ea typeface="ＭＳ Ｐゴシック" panose="020B0600070205080204" pitchFamily="50" charset="-128"/>
              </a:rPr>
              <a:t>共同での意思決定　～大学病院での実践を踏まえ～」</a:t>
            </a:r>
            <a:r>
              <a:rPr lang="ja-JP" altLang="en-US" sz="1800" dirty="0">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700" dirty="0">
              <a:solidFill>
                <a:srgbClr val="000000"/>
              </a:solidFill>
              <a:latin typeface="ＭＳ Ｐゴシック" panose="020B0600070205080204" pitchFamily="50" charset="-128"/>
              <a:ea typeface="ＭＳ Ｐゴシック" panose="020B0600070205080204" pitchFamily="50" charset="-128"/>
            </a:endParaRPr>
          </a:p>
          <a:p>
            <a:r>
              <a:rPr lang="ja-JP" altLang="en-US" sz="1700" dirty="0">
                <a:solidFill>
                  <a:srgbClr val="000000"/>
                </a:solidFill>
                <a:latin typeface="ＭＳ Ｐゴシック" panose="020B0600070205080204" pitchFamily="50" charset="-128"/>
                <a:ea typeface="ＭＳ Ｐゴシック" panose="020B0600070205080204" pitchFamily="50" charset="-128"/>
              </a:rPr>
              <a:t>座長：新潟大学地域医療教育センター　魚沼基幹病院　飯野 則昭先生</a:t>
            </a:r>
            <a:endParaRPr lang="en-US" altLang="ja-JP" sz="1700" dirty="0">
              <a:solidFill>
                <a:srgbClr val="000000"/>
              </a:solidFill>
              <a:latin typeface="ＭＳ Ｐゴシック" panose="020B0600070205080204" pitchFamily="50" charset="-128"/>
              <a:ea typeface="ＭＳ Ｐゴシック" panose="020B0600070205080204" pitchFamily="50" charset="-128"/>
            </a:endParaRPr>
          </a:p>
          <a:p>
            <a:pPr>
              <a:defRPr/>
            </a:pPr>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演者：東京大学医学部附属病院　　齋藤　凡先生</a:t>
            </a:r>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事例紹介＆総合ディスカッション</a:t>
            </a:r>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信楽園病院　　　　　血液浄化療法室　主任　山崎節子先生</a:t>
            </a:r>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小千谷総合病院　　透析室　　　　　木曽　知花先生</a:t>
            </a:r>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南魚沼市民病院　　透析室　　　　　湯本　健吉先生</a:t>
            </a:r>
            <a:endParaRPr lang="en-US" altLang="ja-JP"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rPr>
              <a:t>司会　魚沼基幹病院　飯野則昭先生</a:t>
            </a:r>
          </a:p>
          <a:p>
            <a:pPr>
              <a:lnSpc>
                <a:spcPts val="2700"/>
              </a:lnSpc>
              <a:defRPr/>
            </a:pPr>
            <a:endPar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endParaRPr lang="ja-JP" altLang="en-US" sz="17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3B7FF85B-B13B-473E-A4C0-B9171F5914ED}"/>
              </a:ext>
            </a:extLst>
          </p:cNvPr>
          <p:cNvSpPr txBox="1"/>
          <p:nvPr/>
        </p:nvSpPr>
        <p:spPr>
          <a:xfrm>
            <a:off x="241275" y="8389072"/>
            <a:ext cx="6459927" cy="631263"/>
          </a:xfrm>
          <a:prstGeom prst="rect">
            <a:avLst/>
          </a:prstGeom>
          <a:noFill/>
        </p:spPr>
        <p:txBody>
          <a:bodyPr wrap="square" rtlCol="0">
            <a:spAutoFit/>
          </a:bodyPr>
          <a:lstStyle/>
          <a:p>
            <a:pPr>
              <a:lnSpc>
                <a:spcPts val="2500"/>
              </a:lnSpc>
            </a:pPr>
            <a:r>
              <a:rPr kumimoji="1" lang="en-US" altLang="ja-JP" sz="1600" b="1" dirty="0">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視聴方法</a:t>
            </a:r>
            <a:r>
              <a:rPr kumimoji="1" lang="en-US" altLang="ja-JP" sz="1600" b="1" dirty="0">
                <a:latin typeface="ＭＳ Ｐゴシック" panose="020B0600070205080204" pitchFamily="50" charset="-128"/>
                <a:ea typeface="ＭＳ Ｐゴシック" panose="020B0600070205080204" pitchFamily="50" charset="-128"/>
              </a:rPr>
              <a:t>】</a:t>
            </a:r>
          </a:p>
          <a:p>
            <a:pPr>
              <a:lnSpc>
                <a:spcPts val="2000"/>
              </a:lnSpc>
            </a:pPr>
            <a:r>
              <a:rPr kumimoji="1" lang="ja-JP" altLang="en-US" sz="1200" dirty="0">
                <a:latin typeface="ＭＳ Ｐゴシック" panose="020B0600070205080204" pitchFamily="50" charset="-128"/>
                <a:ea typeface="ＭＳ Ｐゴシック" panose="020B0600070205080204" pitchFamily="50" charset="-128"/>
              </a:rPr>
              <a:t>右記の</a:t>
            </a:r>
            <a:r>
              <a:rPr kumimoji="1" lang="en-US" altLang="ja-JP" sz="1200" dirty="0">
                <a:latin typeface="ＭＳ Ｐゴシック" panose="020B0600070205080204" pitchFamily="50" charset="-128"/>
                <a:ea typeface="ＭＳ Ｐゴシック" panose="020B0600070205080204" pitchFamily="50" charset="-128"/>
              </a:rPr>
              <a:t>QR</a:t>
            </a:r>
            <a:r>
              <a:rPr kumimoji="1" lang="ja-JP" altLang="en-US" sz="1200" dirty="0">
                <a:latin typeface="ＭＳ Ｐゴシック" panose="020B0600070205080204" pitchFamily="50" charset="-128"/>
                <a:ea typeface="ＭＳ Ｐゴシック" panose="020B0600070205080204" pitchFamily="50" charset="-128"/>
              </a:rPr>
              <a:t>コードより登録サイトへお進みください。詳細は裏面ご参照ください。</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FEDBF145-237F-4385-86D6-1F2CE0B659F4}"/>
              </a:ext>
            </a:extLst>
          </p:cNvPr>
          <p:cNvSpPr txBox="1"/>
          <p:nvPr/>
        </p:nvSpPr>
        <p:spPr>
          <a:xfrm>
            <a:off x="269727" y="848496"/>
            <a:ext cx="6643165" cy="1384995"/>
          </a:xfrm>
          <a:prstGeom prst="rect">
            <a:avLst/>
          </a:prstGeom>
          <a:noFill/>
        </p:spPr>
        <p:txBody>
          <a:bodyPr wrap="none" rtlCol="0">
            <a:spAutoFit/>
          </a:bodyPr>
          <a:lstStyle/>
          <a:p>
            <a:pPr eaLnBrk="1" hangingPunct="1">
              <a:spcBef>
                <a:spcPct val="0"/>
              </a:spcBef>
              <a:buFontTx/>
              <a:buNone/>
            </a:pPr>
            <a:r>
              <a:rPr lang="en-US" altLang="ja-JP" sz="1200" b="1" dirty="0">
                <a:solidFill>
                  <a:srgbClr val="FF0000"/>
                </a:solidFill>
                <a:latin typeface="ＭＳ Ｐゴシック" panose="020B0600070205080204" pitchFamily="50" charset="-128"/>
                <a:ea typeface="ＭＳ Ｐゴシック" panose="020B0600070205080204" pitchFamily="50" charset="-128"/>
              </a:rPr>
              <a:t>※</a:t>
            </a:r>
            <a:r>
              <a:rPr lang="ja-JP" altLang="en-US" sz="1200" b="1" dirty="0">
                <a:solidFill>
                  <a:srgbClr val="FF0000"/>
                </a:solidFill>
                <a:latin typeface="ＭＳ Ｐゴシック" panose="020B0600070205080204" pitchFamily="50" charset="-128"/>
                <a:ea typeface="ＭＳ Ｐゴシック" panose="020B0600070205080204" pitchFamily="50" charset="-128"/>
              </a:rPr>
              <a:t>本セミナーは</a:t>
            </a:r>
            <a:r>
              <a:rPr lang="en-US" altLang="ja-JP" sz="1200" b="1" dirty="0">
                <a:solidFill>
                  <a:srgbClr val="FF0000"/>
                </a:solidFill>
                <a:latin typeface="ＭＳ Ｐゴシック" panose="020B0600070205080204" pitchFamily="50" charset="-128"/>
                <a:ea typeface="ＭＳ Ｐゴシック" panose="020B0600070205080204" pitchFamily="50" charset="-128"/>
              </a:rPr>
              <a:t>『</a:t>
            </a:r>
            <a:r>
              <a:rPr lang="ja-JP"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導入期加算</a:t>
            </a:r>
            <a:r>
              <a:rPr lang="en-US"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3</a:t>
            </a:r>
            <a:r>
              <a:rPr lang="ja-JP"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を算定施設が実施する腎代替療法に係る研修</a:t>
            </a:r>
            <a:r>
              <a:rPr lang="en-US"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lang="ja-JP" altLang="en-US"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に該当します。</a:t>
            </a:r>
            <a:endParaRPr lang="en-US"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1" hangingPunct="1">
              <a:spcBef>
                <a:spcPct val="0"/>
              </a:spcBef>
              <a:buFontTx/>
              <a:buNone/>
            </a:pP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① セミナーの</a:t>
            </a:r>
            <a:r>
              <a:rPr lang="en-US" altLang="ja-JP" sz="1200" b="1" u="sng" dirty="0">
                <a:solidFill>
                  <a:srgbClr val="FF0000"/>
                </a:solidFill>
                <a:latin typeface="ＭＳ Ｐゴシック" panose="020B0600070205080204" pitchFamily="50" charset="-128"/>
                <a:ea typeface="ＭＳ Ｐゴシック" panose="020B0600070205080204" pitchFamily="50" charset="-128"/>
              </a:rPr>
              <a:t>90</a:t>
            </a:r>
            <a:r>
              <a:rPr lang="ja-JP" altLang="en-US" sz="1200" b="1" i="0" u="sng" dirty="0">
                <a:solidFill>
                  <a:srgbClr val="FF0000"/>
                </a:solidFill>
                <a:effectLst/>
                <a:latin typeface="ＭＳ Ｐゴシック" panose="020B0600070205080204" pitchFamily="50" charset="-128"/>
                <a:ea typeface="ＭＳ Ｐゴシック" panose="020B0600070205080204" pitchFamily="50" charset="-128"/>
              </a:rPr>
              <a:t>分～全時間のご視聴</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をお願いします。接続時間をもとに参加時間が計算されます。</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② 出席状況の確認のため、セミナー終了後</a:t>
            </a:r>
            <a:r>
              <a:rPr lang="ja-JP" altLang="en-US" sz="1200" dirty="0">
                <a:solidFill>
                  <a:srgbClr val="FF0000"/>
                </a:solidFill>
                <a:latin typeface="ＭＳ Ｐゴシック" panose="020B0600070205080204" pitchFamily="50" charset="-128"/>
                <a:ea typeface="ＭＳ Ｐゴシック" panose="020B0600070205080204" pitchFamily="50" charset="-128"/>
              </a:rPr>
              <a:t>に</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配信されるアンケートにご回答ください。</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rgbClr val="FF0000"/>
                </a:solidFill>
                <a:latin typeface="ＭＳ Ｐゴシック" panose="020B0600070205080204" pitchFamily="50" charset="-128"/>
                <a:ea typeface="ＭＳ Ｐゴシック" panose="020B0600070205080204" pitchFamily="50" charset="-128"/>
              </a:rPr>
              <a:t>　　①、②</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の条件を満たされた方へ、後日、参加証を発行するとともに当日の（チャット）</a:t>
            </a:r>
            <a:r>
              <a:rPr lang="en-US" altLang="ja-JP" sz="1200" b="0" i="0" dirty="0">
                <a:solidFill>
                  <a:srgbClr val="FF0000"/>
                </a:solidFill>
                <a:effectLst/>
                <a:latin typeface="ＭＳ Ｐゴシック" panose="020B0600070205080204" pitchFamily="50" charset="-128"/>
                <a:ea typeface="ＭＳ Ｐゴシック" panose="020B0600070205080204" pitchFamily="50" charset="-128"/>
              </a:rPr>
              <a:t>Q/A</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の議事録</a:t>
            </a:r>
            <a:endParaRPr lang="en-US" altLang="ja-JP" sz="1200" b="0" i="0" dirty="0">
              <a:solidFill>
                <a:srgbClr val="FF0000"/>
              </a:solidFill>
              <a:effectLst/>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rgbClr val="FF0000"/>
                </a:solidFill>
                <a:latin typeface="ＭＳ Ｐゴシック" panose="020B0600070205080204" pitchFamily="50" charset="-128"/>
                <a:ea typeface="ＭＳ Ｐゴシック" panose="020B0600070205080204" pitchFamily="50" charset="-128"/>
              </a:rPr>
              <a:t>　　 を配布</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致します。</a:t>
            </a:r>
            <a:endParaRPr lang="en-US" altLang="ja-JP" sz="1200"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セミナー参加者名簿を、</a:t>
            </a:r>
            <a:r>
              <a:rPr lang="ja-JP" altLang="en-US" sz="1200" dirty="0">
                <a:solidFill>
                  <a:srgbClr val="FF0000"/>
                </a:solidFill>
                <a:latin typeface="ＭＳ Ｐゴシック" panose="020B0600070205080204" pitchFamily="50" charset="-128"/>
                <a:ea typeface="ＭＳ Ｐゴシック" panose="020B0600070205080204" pitchFamily="50" charset="-128"/>
              </a:rPr>
              <a:t>日本</a:t>
            </a:r>
            <a:r>
              <a:rPr lang="ja-JP" altLang="en-US" sz="1200" b="0" i="0" dirty="0">
                <a:solidFill>
                  <a:srgbClr val="FF0000"/>
                </a:solidFill>
                <a:effectLst/>
                <a:latin typeface="ＭＳ Ｐゴシック" panose="020B0600070205080204" pitchFamily="50" charset="-128"/>
                <a:ea typeface="ＭＳ Ｐゴシック" panose="020B0600070205080204" pitchFamily="50" charset="-128"/>
              </a:rPr>
              <a:t>腎代替療法医療専門職推進協会に提出することを予めご了承ください。</a:t>
            </a:r>
            <a:endParaRPr lang="ja-JP" altLang="ja-JP" sz="1200" b="1" dirty="0">
              <a:solidFill>
                <a:srgbClr val="FF0000"/>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endParaRPr lang="en-US" altLang="ja-JP" sz="1200" b="1" dirty="0">
              <a:solidFill>
                <a:srgbClr val="FF0000"/>
              </a:solidFill>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8" name="角丸四角形 1">
            <a:extLst>
              <a:ext uri="{FF2B5EF4-FFF2-40B4-BE49-F238E27FC236}">
                <a16:creationId xmlns:a16="http://schemas.microsoft.com/office/drawing/2014/main" id="{1F003D40-A4A8-45BF-A2D1-A4D6EB2F2B41}"/>
              </a:ext>
            </a:extLst>
          </p:cNvPr>
          <p:cNvSpPr/>
          <p:nvPr/>
        </p:nvSpPr>
        <p:spPr>
          <a:xfrm>
            <a:off x="107476" y="3773893"/>
            <a:ext cx="6705899" cy="14253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　　</a:t>
            </a:r>
            <a:endParaRPr lang="en-US" dirty="0"/>
          </a:p>
        </p:txBody>
      </p:sp>
      <p:sp>
        <p:nvSpPr>
          <p:cNvPr id="31" name="テキスト ボックス 30">
            <a:extLst>
              <a:ext uri="{FF2B5EF4-FFF2-40B4-BE49-F238E27FC236}">
                <a16:creationId xmlns:a16="http://schemas.microsoft.com/office/drawing/2014/main" id="{80443C35-CA42-4E25-8CA6-2D5304BE2FCE}"/>
              </a:ext>
            </a:extLst>
          </p:cNvPr>
          <p:cNvSpPr txBox="1"/>
          <p:nvPr/>
        </p:nvSpPr>
        <p:spPr>
          <a:xfrm>
            <a:off x="142148" y="3739873"/>
            <a:ext cx="6614199" cy="1425390"/>
          </a:xfrm>
          <a:prstGeom prst="rect">
            <a:avLst/>
          </a:prstGeom>
          <a:noFill/>
        </p:spPr>
        <p:txBody>
          <a:bodyPr wrap="square">
            <a:spAutoFit/>
          </a:bodyPr>
          <a:lstStyle/>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座長：新潟大学医歯学総合病院　血液浄化療法部　山本</a:t>
            </a:r>
            <a:r>
              <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卓先生</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「当院における腎代替療法選択への取り組み」</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nSpc>
                <a:spcPts val="2700"/>
              </a:lnSpc>
              <a:defRPr/>
            </a:pPr>
            <a:r>
              <a:rPr lang="ja-JP" altLang="en-US" sz="1600" dirty="0">
                <a:latin typeface="ＭＳ Ｐゴシック" panose="020B0600070205080204" pitchFamily="50" charset="-128"/>
                <a:ea typeface="ＭＳ Ｐゴシック" panose="020B0600070205080204" pitchFamily="50" charset="-128"/>
                <a:cs typeface="メイリオ" panose="020B0604030504040204" pitchFamily="50" charset="-128"/>
              </a:rPr>
              <a:t>講演：新潟大学医歯学総合病院　血液浄化療法部　山川　泰子先生</a:t>
            </a:r>
            <a:endParaRPr lang="en-US" altLang="ja-JP" sz="1600"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29" name="ホームベース 18">
            <a:extLst>
              <a:ext uri="{FF2B5EF4-FFF2-40B4-BE49-F238E27FC236}">
                <a16:creationId xmlns:a16="http://schemas.microsoft.com/office/drawing/2014/main" id="{7F74D352-E285-4486-A863-68E1DE07BBD5}"/>
              </a:ext>
            </a:extLst>
          </p:cNvPr>
          <p:cNvSpPr/>
          <p:nvPr/>
        </p:nvSpPr>
        <p:spPr>
          <a:xfrm>
            <a:off x="107477" y="3348512"/>
            <a:ext cx="1674299" cy="315783"/>
          </a:xfrm>
          <a:prstGeom prst="homePlate">
            <a:avLst/>
          </a:prstGeom>
          <a:solidFill>
            <a:srgbClr val="0033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a:latin typeface="ＭＳ Ｐゴシック" panose="020B0600070205080204" pitchFamily="50" charset="-128"/>
                <a:ea typeface="ＭＳ Ｐゴシック" panose="020B0600070205080204" pitchFamily="50" charset="-128"/>
              </a:rPr>
              <a:t>第</a:t>
            </a:r>
            <a:r>
              <a:rPr lang="en-US" altLang="ja-JP" sz="1400" b="1" dirty="0">
                <a:latin typeface="ＭＳ Ｐゴシック" panose="020B0600070205080204" pitchFamily="50" charset="-128"/>
                <a:ea typeface="ＭＳ Ｐゴシック" panose="020B0600070205080204" pitchFamily="50" charset="-128"/>
              </a:rPr>
              <a:t>1</a:t>
            </a:r>
            <a:r>
              <a:rPr lang="ja-JP" altLang="en-US" sz="1400" b="1" dirty="0">
                <a:latin typeface="ＭＳ Ｐゴシック" panose="020B0600070205080204" pitchFamily="50" charset="-128"/>
                <a:ea typeface="ＭＳ Ｐゴシック" panose="020B0600070205080204" pitchFamily="50" charset="-128"/>
              </a:rPr>
              <a:t>部</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35" name="ホームベース 18">
            <a:extLst>
              <a:ext uri="{FF2B5EF4-FFF2-40B4-BE49-F238E27FC236}">
                <a16:creationId xmlns:a16="http://schemas.microsoft.com/office/drawing/2014/main" id="{3CE95EEA-041B-4C82-970A-1DB32F6F5A79}"/>
              </a:ext>
            </a:extLst>
          </p:cNvPr>
          <p:cNvSpPr/>
          <p:nvPr/>
        </p:nvSpPr>
        <p:spPr>
          <a:xfrm>
            <a:off x="127169" y="5241032"/>
            <a:ext cx="1596320" cy="315783"/>
          </a:xfrm>
          <a:prstGeom prst="homePlate">
            <a:avLst/>
          </a:prstGeom>
          <a:solidFill>
            <a:srgbClr val="0033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ja-JP" altLang="en-US" sz="1400" b="1" dirty="0">
                <a:latin typeface="ＭＳ Ｐゴシック" panose="020B0600070205080204" pitchFamily="50" charset="-128"/>
                <a:ea typeface="ＭＳ Ｐゴシック" panose="020B0600070205080204" pitchFamily="50" charset="-128"/>
              </a:rPr>
              <a:t>第</a:t>
            </a:r>
            <a:r>
              <a:rPr lang="en-US" altLang="ja-JP" sz="1400" b="1" dirty="0">
                <a:latin typeface="ＭＳ Ｐゴシック" panose="020B0600070205080204" pitchFamily="50" charset="-128"/>
                <a:ea typeface="ＭＳ Ｐゴシック" panose="020B0600070205080204" pitchFamily="50" charset="-128"/>
              </a:rPr>
              <a:t>2</a:t>
            </a:r>
            <a:r>
              <a:rPr lang="ja-JP" altLang="en-US" sz="1400" b="1" dirty="0">
                <a:latin typeface="ＭＳ Ｐゴシック" panose="020B0600070205080204" pitchFamily="50" charset="-128"/>
                <a:ea typeface="ＭＳ Ｐゴシック" panose="020B0600070205080204" pitchFamily="50" charset="-128"/>
              </a:rPr>
              <a:t>部</a:t>
            </a:r>
            <a:endParaRPr kumimoji="1" lang="ja-JP" altLang="en-US" sz="1400" b="1" dirty="0">
              <a:latin typeface="ＭＳ Ｐゴシック" panose="020B0600070205080204" pitchFamily="50" charset="-128"/>
              <a:ea typeface="ＭＳ Ｐゴシック" panose="020B0600070205080204" pitchFamily="50" charset="-128"/>
            </a:endParaRPr>
          </a:p>
        </p:txBody>
      </p:sp>
      <p:sp>
        <p:nvSpPr>
          <p:cNvPr id="2" name="正方形/長方形 1">
            <a:extLst>
              <a:ext uri="{FF2B5EF4-FFF2-40B4-BE49-F238E27FC236}">
                <a16:creationId xmlns:a16="http://schemas.microsoft.com/office/drawing/2014/main" id="{560CD6DB-B35C-4523-8CE9-9ECB01EEDA59}"/>
              </a:ext>
            </a:extLst>
          </p:cNvPr>
          <p:cNvSpPr/>
          <p:nvPr/>
        </p:nvSpPr>
        <p:spPr>
          <a:xfrm>
            <a:off x="221889" y="125803"/>
            <a:ext cx="1910967" cy="384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7A64D79D-A400-4219-8372-B20574076342}"/>
              </a:ext>
            </a:extLst>
          </p:cNvPr>
          <p:cNvSpPr/>
          <p:nvPr/>
        </p:nvSpPr>
        <p:spPr>
          <a:xfrm>
            <a:off x="212618" y="3221417"/>
            <a:ext cx="6528750" cy="442878"/>
          </a:xfrm>
          <a:prstGeom prst="rect">
            <a:avLst/>
          </a:prstGeom>
        </p:spPr>
        <p:txBody>
          <a:bodyPr wrap="square">
            <a:spAutoFit/>
          </a:bodyPr>
          <a:lstStyle/>
          <a:p>
            <a:pPr>
              <a:lnSpc>
                <a:spcPct val="150000"/>
              </a:lnSpc>
            </a:pPr>
            <a:r>
              <a:rPr lang="ja-JP" altLang="en-US" dirty="0">
                <a:solidFill>
                  <a:srgbClr val="000000"/>
                </a:solidFill>
                <a:latin typeface="ＭＳ Ｐゴシック" panose="020B0600070205080204" pitchFamily="50" charset="-128"/>
                <a:ea typeface="ＭＳ Ｐゴシック" panose="020B0600070205080204" pitchFamily="50" charset="-128"/>
              </a:rPr>
              <a:t>　　　　　　　　　　 </a:t>
            </a:r>
            <a:r>
              <a:rPr lang="en-US" altLang="ja-JP" dirty="0">
                <a:solidFill>
                  <a:srgbClr val="000000"/>
                </a:solidFill>
                <a:latin typeface="ＭＳ Ｐゴシック" panose="020B0600070205080204" pitchFamily="50" charset="-128"/>
                <a:ea typeface="ＭＳ Ｐゴシック" panose="020B0600070205080204" pitchFamily="50" charset="-128"/>
              </a:rPr>
              <a:t>18:00</a:t>
            </a:r>
            <a:r>
              <a:rPr lang="ja-JP" altLang="en-US" dirty="0">
                <a:solidFill>
                  <a:srgbClr val="000000"/>
                </a:solidFill>
                <a:latin typeface="ＭＳ Ｐゴシック" panose="020B0600070205080204" pitchFamily="50" charset="-128"/>
                <a:ea typeface="ＭＳ Ｐゴシック" panose="020B0600070205080204" pitchFamily="50" charset="-128"/>
              </a:rPr>
              <a:t>～</a:t>
            </a:r>
            <a:r>
              <a:rPr lang="en-US" altLang="ja-JP" dirty="0">
                <a:solidFill>
                  <a:srgbClr val="000000"/>
                </a:solidFill>
                <a:latin typeface="ＭＳ Ｐゴシック" panose="020B0600070205080204" pitchFamily="50" charset="-128"/>
                <a:ea typeface="ＭＳ Ｐゴシック" panose="020B0600070205080204" pitchFamily="50" charset="-128"/>
              </a:rPr>
              <a:t>18:30</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 name="四角形: 角を丸くする 4">
            <a:extLst>
              <a:ext uri="{FF2B5EF4-FFF2-40B4-BE49-F238E27FC236}">
                <a16:creationId xmlns:a16="http://schemas.microsoft.com/office/drawing/2014/main" id="{32A08BC0-03A3-29CA-0A7E-FE3B784037E6}"/>
              </a:ext>
            </a:extLst>
          </p:cNvPr>
          <p:cNvSpPr/>
          <p:nvPr/>
        </p:nvSpPr>
        <p:spPr>
          <a:xfrm>
            <a:off x="4725515" y="560384"/>
            <a:ext cx="2087860" cy="311967"/>
          </a:xfrm>
          <a:prstGeom prst="round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solidFill>
                  <a:prstClr val="white"/>
                </a:solidFill>
                <a:latin typeface="ＭＳ Ｐゴシック" panose="020B0600070205080204" pitchFamily="50" charset="-128"/>
                <a:ea typeface="ＭＳ Ｐゴシック" panose="020B0600070205080204" pitchFamily="50" charset="-128"/>
              </a:rPr>
              <a:t>ハイブリッド開催</a:t>
            </a:r>
            <a:endParaRPr kumimoji="1" lang="en-US" altLang="ja-JP" sz="16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3" name="タイトル 2"/>
          <p:cNvSpPr>
            <a:spLocks noGrp="1"/>
          </p:cNvSpPr>
          <p:nvPr>
            <p:ph type="title"/>
          </p:nvPr>
        </p:nvSpPr>
        <p:spPr>
          <a:xfrm>
            <a:off x="-13658" y="-303584"/>
            <a:ext cx="6858000" cy="1296144"/>
          </a:xfrm>
        </p:spPr>
        <p:txBody>
          <a:bodyPr/>
          <a:lstStyle/>
          <a:p>
            <a:r>
              <a:rPr lang="ja-JP" altLang="en-US" dirty="0"/>
              <a:t>第</a:t>
            </a:r>
            <a:r>
              <a:rPr lang="en-US" altLang="ja-JP" dirty="0"/>
              <a:t>3</a:t>
            </a:r>
            <a:r>
              <a:rPr lang="ja-JP" altLang="en-US" dirty="0"/>
              <a:t>回新潟県</a:t>
            </a:r>
            <a:r>
              <a:rPr lang="en-US" altLang="ja-JP" dirty="0"/>
              <a:t>SDM</a:t>
            </a:r>
            <a:r>
              <a:rPr lang="ja-JP" altLang="en-US" dirty="0"/>
              <a:t>セミナー</a:t>
            </a:r>
            <a:endParaRPr kumimoji="1" lang="ja-JP" altLang="en-US" dirty="0"/>
          </a:p>
        </p:txBody>
      </p:sp>
      <p:sp>
        <p:nvSpPr>
          <p:cNvPr id="4" name="四角形: 角を丸くする 3">
            <a:extLst>
              <a:ext uri="{FF2B5EF4-FFF2-40B4-BE49-F238E27FC236}">
                <a16:creationId xmlns:a16="http://schemas.microsoft.com/office/drawing/2014/main" id="{F0B1F827-6C0A-D42C-ECDC-10B0D2578ACA}"/>
              </a:ext>
            </a:extLst>
          </p:cNvPr>
          <p:cNvSpPr/>
          <p:nvPr/>
        </p:nvSpPr>
        <p:spPr>
          <a:xfrm>
            <a:off x="5427838" y="8498994"/>
            <a:ext cx="1169514" cy="342438"/>
          </a:xfrm>
          <a:prstGeom prst="roundRect">
            <a:avLst/>
          </a:prstGeom>
          <a:solidFill>
            <a:srgbClr val="FA8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ＭＳ Ｐゴシック" panose="020B0600070205080204" pitchFamily="50" charset="-128"/>
                <a:ea typeface="ＭＳ Ｐゴシック" panose="020B0600070205080204" pitchFamily="50" charset="-128"/>
                <a:hlinkClick r:id="rId2"/>
              </a:rPr>
              <a:t>登録はこちら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p:txBody>
      </p:sp>
      <p:pic>
        <p:nvPicPr>
          <p:cNvPr id="2050" name="Picture 2">
            <a:extLst>
              <a:ext uri="{FF2B5EF4-FFF2-40B4-BE49-F238E27FC236}">
                <a16:creationId xmlns:a16="http://schemas.microsoft.com/office/drawing/2014/main" id="{F5EC1855-8CB2-7F7B-85AA-0C9832C0A0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1380" y="8985448"/>
            <a:ext cx="864096" cy="86409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B7943E5-9BF6-D95B-8104-EEB463EA5FCF}"/>
              </a:ext>
            </a:extLst>
          </p:cNvPr>
          <p:cNvSpPr txBox="1"/>
          <p:nvPr/>
        </p:nvSpPr>
        <p:spPr>
          <a:xfrm>
            <a:off x="-60948" y="9705528"/>
            <a:ext cx="1329708" cy="230832"/>
          </a:xfrm>
          <a:prstGeom prst="rect">
            <a:avLst/>
          </a:prstGeom>
          <a:noFill/>
        </p:spPr>
        <p:txBody>
          <a:bodyPr wrap="square">
            <a:spAutoFit/>
          </a:bodyPr>
          <a:lstStyle/>
          <a:p>
            <a:r>
              <a:rPr lang="en-US" altLang="ja-JP" sz="900" b="0" i="0" dirty="0">
                <a:solidFill>
                  <a:srgbClr val="303030"/>
                </a:solidFill>
                <a:effectLst/>
                <a:latin typeface="Arial" panose="020B0604020202020204" pitchFamily="34" charset="0"/>
              </a:rPr>
              <a:t>JP-RC00-230545 v3.0</a:t>
            </a:r>
            <a:endParaRPr lang="ja-JP" altLang="en-US" sz="900" dirty="0"/>
          </a:p>
        </p:txBody>
      </p:sp>
    </p:spTree>
    <p:extLst>
      <p:ext uri="{BB962C8B-B14F-4D97-AF65-F5344CB8AC3E}">
        <p14:creationId xmlns:p14="http://schemas.microsoft.com/office/powerpoint/2010/main" val="186848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a:extLst>
              <a:ext uri="{FF2B5EF4-FFF2-40B4-BE49-F238E27FC236}">
                <a16:creationId xmlns:a16="http://schemas.microsoft.com/office/drawing/2014/main" id="{A3544ABC-90FB-4ECB-B0AB-BB63BF17A7A9}"/>
              </a:ext>
            </a:extLst>
          </p:cNvPr>
          <p:cNvCxnSpPr>
            <a:cxnSpLocks/>
          </p:cNvCxnSpPr>
          <p:nvPr/>
        </p:nvCxnSpPr>
        <p:spPr>
          <a:xfrm>
            <a:off x="0" y="6710759"/>
            <a:ext cx="6858000" cy="0"/>
          </a:xfrm>
          <a:prstGeom prst="line">
            <a:avLst/>
          </a:prstGeom>
          <a:ln w="38100">
            <a:solidFill>
              <a:srgbClr val="00857D"/>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27CB3B1-533A-46BF-9A52-3E11E5073A9D}"/>
              </a:ext>
            </a:extLst>
          </p:cNvPr>
          <p:cNvCxnSpPr>
            <a:cxnSpLocks/>
          </p:cNvCxnSpPr>
          <p:nvPr/>
        </p:nvCxnSpPr>
        <p:spPr>
          <a:xfrm>
            <a:off x="0" y="3440832"/>
            <a:ext cx="6885384"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632297911"/>
              </p:ext>
            </p:extLst>
          </p:nvPr>
        </p:nvGraphicFramePr>
        <p:xfrm>
          <a:off x="116632" y="3668770"/>
          <a:ext cx="3262944" cy="304800"/>
        </p:xfrm>
        <a:graphic>
          <a:graphicData uri="http://schemas.openxmlformats.org/drawingml/2006/table">
            <a:tbl>
              <a:tblPr firstRow="1" bandRow="1">
                <a:tableStyleId>{5C22544A-7EE6-4342-B048-85BDC9FD1C3A}</a:tableStyleId>
              </a:tblPr>
              <a:tblGrid>
                <a:gridCol w="346706">
                  <a:extLst>
                    <a:ext uri="{9D8B030D-6E8A-4147-A177-3AD203B41FA5}">
                      <a16:colId xmlns:a16="http://schemas.microsoft.com/office/drawing/2014/main" val="2404885281"/>
                    </a:ext>
                  </a:extLst>
                </a:gridCol>
                <a:gridCol w="2916238">
                  <a:extLst>
                    <a:ext uri="{9D8B030D-6E8A-4147-A177-3AD203B41FA5}">
                      <a16:colId xmlns:a16="http://schemas.microsoft.com/office/drawing/2014/main" val="2596342120"/>
                    </a:ext>
                  </a:extLst>
                </a:gridCol>
              </a:tblGrid>
              <a:tr h="226995">
                <a:tc>
                  <a:txBody>
                    <a:bodyPr/>
                    <a:lstStyle/>
                    <a:p>
                      <a:pPr algn="ctr"/>
                      <a:r>
                        <a:rPr kumimoji="1" lang="en-US" altLang="ja-JP" sz="1400" b="1" dirty="0">
                          <a:latin typeface="ＭＳ Ｐゴシック" panose="020B0600070205080204" pitchFamily="50" charset="-128"/>
                          <a:ea typeface="ＭＳ Ｐゴシック" panose="020B0600070205080204" pitchFamily="50" charset="-128"/>
                        </a:rPr>
                        <a:t>1</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セミナー登録へのアクセス</a:t>
                      </a:r>
                      <a:endParaRPr kumimoji="1" lang="ja-JP" altLang="en-US" sz="1600" b="0" dirty="0"/>
                    </a:p>
                  </a:txBody>
                  <a:tcP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2398151634"/>
              </p:ext>
            </p:extLst>
          </p:nvPr>
        </p:nvGraphicFramePr>
        <p:xfrm>
          <a:off x="3501008" y="3656856"/>
          <a:ext cx="3262944" cy="30480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280204">
                <a:tc>
                  <a:txBody>
                    <a:bodyPr/>
                    <a:lstStyle/>
                    <a:p>
                      <a:pPr algn="ctr"/>
                      <a:r>
                        <a:rPr kumimoji="1" lang="en-US" altLang="ja-JP" sz="1400" b="1" dirty="0">
                          <a:latin typeface="ＭＳ Ｐゴシック" panose="020B0600070205080204" pitchFamily="50" charset="-128"/>
                          <a:ea typeface="ＭＳ Ｐゴシック" panose="020B0600070205080204" pitchFamily="50" charset="-128"/>
                        </a:rPr>
                        <a:t>2</a:t>
                      </a:r>
                      <a:endParaRPr kumimoji="1" lang="ja-JP" altLang="en-US" sz="1400" b="1"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必要事項をご記入の上、「登録」をクリック</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txBody>
                  <a:tcP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4083744499"/>
              </p:ext>
            </p:extLst>
          </p:nvPr>
        </p:nvGraphicFramePr>
        <p:xfrm>
          <a:off x="102765" y="5385048"/>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305901">
                <a:tc>
                  <a:txBody>
                    <a:bodyPr/>
                    <a:lstStyle/>
                    <a:p>
                      <a:pPr algn="ctr"/>
                      <a:r>
                        <a:rPr kumimoji="1" lang="en-US" altLang="ja-JP" sz="1400" dirty="0">
                          <a:latin typeface="ＭＳ Ｐゴシック" panose="020B0600070205080204" pitchFamily="50" charset="-128"/>
                          <a:ea typeface="ＭＳ Ｐゴシック" panose="020B0600070205080204" pitchFamily="50" charset="-128"/>
                        </a:rPr>
                        <a:t>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登録完了です　登録完了メール　視聴用の</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URL</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が記載された登録完了メールが届きます</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sp>
        <p:nvSpPr>
          <p:cNvPr id="35" name="四角形: 角を丸くする 34"/>
          <p:cNvSpPr/>
          <p:nvPr/>
        </p:nvSpPr>
        <p:spPr>
          <a:xfrm>
            <a:off x="116632" y="3315500"/>
            <a:ext cx="1423395" cy="341356"/>
          </a:xfrm>
          <a:prstGeom prst="round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panose="020B0600070205080204" pitchFamily="50" charset="-128"/>
                <a:ea typeface="ＭＳ Ｐゴシック" panose="020B0600070205080204" pitchFamily="50" charset="-128"/>
              </a:rPr>
              <a:t>視聴登録</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38" name="四角形: 角を丸くする 37"/>
          <p:cNvSpPr/>
          <p:nvPr/>
        </p:nvSpPr>
        <p:spPr>
          <a:xfrm>
            <a:off x="105022" y="6782767"/>
            <a:ext cx="1423395" cy="341356"/>
          </a:xfrm>
          <a:prstGeom prst="roundRect">
            <a:avLst/>
          </a:prstGeom>
          <a:solidFill>
            <a:srgbClr val="00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panose="020B0600070205080204" pitchFamily="50" charset="-128"/>
                <a:ea typeface="ＭＳ Ｐゴシック" panose="020B0600070205080204" pitchFamily="50" charset="-128"/>
              </a:rPr>
              <a:t>セミナー当日</a:t>
            </a:r>
            <a:endParaRPr kumimoji="1" lang="ja-JP" altLang="en-US" sz="1600" dirty="0">
              <a:latin typeface="ＭＳ Ｐゴシック" panose="020B0600070205080204" pitchFamily="50" charset="-128"/>
              <a:ea typeface="ＭＳ Ｐゴシック" panose="020B0600070205080204" pitchFamily="50" charset="-128"/>
            </a:endParaRPr>
          </a:p>
        </p:txBody>
      </p:sp>
      <p:graphicFrame>
        <p:nvGraphicFramePr>
          <p:cNvPr id="39" name="表 38"/>
          <p:cNvGraphicFramePr>
            <a:graphicFrameLocks noGrp="1"/>
          </p:cNvGraphicFramePr>
          <p:nvPr>
            <p:extLst>
              <p:ext uri="{D42A27DB-BD31-4B8C-83A1-F6EECF244321}">
                <p14:modId xmlns:p14="http://schemas.microsoft.com/office/powerpoint/2010/main" val="2704819807"/>
              </p:ext>
            </p:extLst>
          </p:nvPr>
        </p:nvGraphicFramePr>
        <p:xfrm>
          <a:off x="105021" y="7148135"/>
          <a:ext cx="3260687" cy="426720"/>
        </p:xfrm>
        <a:graphic>
          <a:graphicData uri="http://schemas.openxmlformats.org/drawingml/2006/table">
            <a:tbl>
              <a:tblPr firstRow="1" bandRow="1">
                <a:tableStyleId>{5C22544A-7EE6-4342-B048-85BDC9FD1C3A}</a:tableStyleId>
              </a:tblPr>
              <a:tblGrid>
                <a:gridCol w="346467">
                  <a:extLst>
                    <a:ext uri="{9D8B030D-6E8A-4147-A177-3AD203B41FA5}">
                      <a16:colId xmlns:a16="http://schemas.microsoft.com/office/drawing/2014/main" val="2404885281"/>
                    </a:ext>
                  </a:extLst>
                </a:gridCol>
                <a:gridCol w="2914220">
                  <a:extLst>
                    <a:ext uri="{9D8B030D-6E8A-4147-A177-3AD203B41FA5}">
                      <a16:colId xmlns:a16="http://schemas.microsoft.com/office/drawing/2014/main" val="2596342120"/>
                    </a:ext>
                  </a:extLst>
                </a:gridCol>
              </a:tblGrid>
              <a:tr h="291178">
                <a:tc>
                  <a:txBody>
                    <a:bodyPr/>
                    <a:lstStyle/>
                    <a:p>
                      <a:pPr algn="ctr"/>
                      <a:r>
                        <a:rPr kumimoji="1" lang="en-US" altLang="ja-JP" sz="1400" dirty="0">
                          <a:latin typeface="ＭＳ Ｐゴシック" panose="020B0600070205080204" pitchFamily="50" charset="-128"/>
                          <a:ea typeface="ＭＳ Ｐゴシック" panose="020B0600070205080204" pitchFamily="50" charset="-128"/>
                        </a:rPr>
                        <a:t>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ご予約完了メールの「ここをクリックして参加」をクリック</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540900350"/>
              </p:ext>
            </p:extLst>
          </p:nvPr>
        </p:nvGraphicFramePr>
        <p:xfrm>
          <a:off x="3559070" y="7148135"/>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406458">
                <a:tc>
                  <a:txBody>
                    <a:bodyPr/>
                    <a:lstStyle/>
                    <a:p>
                      <a:pPr algn="ctr"/>
                      <a:r>
                        <a:rPr kumimoji="1" lang="en-US" altLang="ja-JP" sz="1400" dirty="0">
                          <a:latin typeface="ＭＳ Ｐゴシック" panose="020B0600070205080204" pitchFamily="50" charset="-128"/>
                          <a:ea typeface="ＭＳ Ｐゴシック" panose="020B0600070205080204" pitchFamily="50" charset="-128"/>
                        </a:rPr>
                        <a:t>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ご登録のメールアドレスとお名前を入力後「</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WEB</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セミナーに参加」をクリック</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sp>
        <p:nvSpPr>
          <p:cNvPr id="8" name="テキスト ボックス 7">
            <a:extLst>
              <a:ext uri="{FF2B5EF4-FFF2-40B4-BE49-F238E27FC236}">
                <a16:creationId xmlns:a16="http://schemas.microsoft.com/office/drawing/2014/main" id="{D4466356-CD62-4CC8-9E49-8728D930B3EC}"/>
              </a:ext>
            </a:extLst>
          </p:cNvPr>
          <p:cNvSpPr txBox="1"/>
          <p:nvPr/>
        </p:nvSpPr>
        <p:spPr>
          <a:xfrm>
            <a:off x="764704" y="128464"/>
            <a:ext cx="5328592" cy="523220"/>
          </a:xfrm>
          <a:prstGeom prst="rect">
            <a:avLst/>
          </a:prstGeom>
          <a:noFill/>
        </p:spPr>
        <p:txBody>
          <a:bodyPr wrap="square" rtlCol="0">
            <a:spAutoFit/>
          </a:bodyPr>
          <a:lstStyle/>
          <a:p>
            <a:pPr algn="ctr"/>
            <a:r>
              <a:rPr lang="ja-JP" altLang="en-US" sz="2800" b="1" dirty="0">
                <a:solidFill>
                  <a:srgbClr val="FF0000"/>
                </a:solidFill>
                <a:latin typeface="ＭＳ Ｐゴシック" panose="020B0600070205080204" pitchFamily="50" charset="-128"/>
                <a:ea typeface="ＭＳ Ｐゴシック" panose="020B0600070205080204" pitchFamily="50" charset="-128"/>
              </a:rPr>
              <a:t>ご登録・視聴方法</a:t>
            </a:r>
            <a:endParaRPr kumimoji="1" lang="ja-JP" altLang="en-US" sz="2800" b="1" dirty="0">
              <a:solidFill>
                <a:srgbClr val="FF0000"/>
              </a:solidFill>
              <a:latin typeface="ＭＳ Ｐゴシック" panose="020B0600070205080204" pitchFamily="50" charset="-128"/>
              <a:ea typeface="ＭＳ Ｐゴシック" panose="020B0600070205080204" pitchFamily="50" charset="-128"/>
            </a:endParaRPr>
          </a:p>
        </p:txBody>
      </p:sp>
      <p:graphicFrame>
        <p:nvGraphicFramePr>
          <p:cNvPr id="23" name="表 22">
            <a:extLst>
              <a:ext uri="{FF2B5EF4-FFF2-40B4-BE49-F238E27FC236}">
                <a16:creationId xmlns:a16="http://schemas.microsoft.com/office/drawing/2014/main" id="{92902193-C4C0-4F3B-9DAB-D7B648E05CEB}"/>
              </a:ext>
            </a:extLst>
          </p:cNvPr>
          <p:cNvGraphicFramePr>
            <a:graphicFrameLocks noGrp="1"/>
          </p:cNvGraphicFramePr>
          <p:nvPr>
            <p:extLst>
              <p:ext uri="{D42A27DB-BD31-4B8C-83A1-F6EECF244321}">
                <p14:modId xmlns:p14="http://schemas.microsoft.com/office/powerpoint/2010/main" val="2048591372"/>
              </p:ext>
            </p:extLst>
          </p:nvPr>
        </p:nvGraphicFramePr>
        <p:xfrm>
          <a:off x="102764" y="8553400"/>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293280">
                <a:tc>
                  <a:txBody>
                    <a:bodyPr/>
                    <a:lstStyle/>
                    <a:p>
                      <a:pPr algn="ctr"/>
                      <a:r>
                        <a:rPr kumimoji="1" lang="en-US" altLang="ja-JP" sz="1400" dirty="0">
                          <a:latin typeface="ＭＳ Ｐゴシック" panose="020B0600070205080204" pitchFamily="50" charset="-128"/>
                          <a:ea typeface="ＭＳ Ｐゴシック" panose="020B0600070205080204" pitchFamily="50" charset="-128"/>
                        </a:rPr>
                        <a:t>3</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セミナーの</a:t>
                      </a:r>
                      <a:r>
                        <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ID</a:t>
                      </a:r>
                      <a:r>
                        <a:rPr kumimoji="1"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とパスワードの入力を求められた場合は、下記番号を入力して下さい</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sp>
        <p:nvSpPr>
          <p:cNvPr id="3" name="テキスト ボックス 2">
            <a:extLst>
              <a:ext uri="{FF2B5EF4-FFF2-40B4-BE49-F238E27FC236}">
                <a16:creationId xmlns:a16="http://schemas.microsoft.com/office/drawing/2014/main" id="{55DB249A-BACF-4670-8891-6A5045FD2954}"/>
              </a:ext>
            </a:extLst>
          </p:cNvPr>
          <p:cNvSpPr txBox="1"/>
          <p:nvPr/>
        </p:nvSpPr>
        <p:spPr>
          <a:xfrm>
            <a:off x="445597" y="8980120"/>
            <a:ext cx="3234117" cy="261610"/>
          </a:xfrm>
          <a:prstGeom prst="rect">
            <a:avLst/>
          </a:prstGeom>
          <a:noFill/>
        </p:spPr>
        <p:txBody>
          <a:bodyPr wrap="square" rtlCol="0">
            <a:spAutoFit/>
          </a:bodyPr>
          <a:lstStyle/>
          <a:p>
            <a:r>
              <a:rPr kumimoji="1" lang="en-US" altLang="ja-JP" sz="1100" dirty="0">
                <a:latin typeface="ＭＳ Ｐゴシック" panose="020B0600070205080204" pitchFamily="50" charset="-128"/>
                <a:ea typeface="ＭＳ Ｐゴシック" panose="020B0600070205080204" pitchFamily="50" charset="-128"/>
              </a:rPr>
              <a:t>ID</a:t>
            </a:r>
            <a:r>
              <a:rPr kumimoji="1" lang="ja-JP" altLang="en-US" sz="1100" dirty="0">
                <a:latin typeface="ＭＳ Ｐゴシック" panose="020B0600070205080204" pitchFamily="50" charset="-128"/>
                <a:ea typeface="ＭＳ Ｐゴシック" panose="020B0600070205080204" pitchFamily="50" charset="-128"/>
              </a:rPr>
              <a:t>　</a:t>
            </a:r>
            <a:r>
              <a:rPr lang="en-US" altLang="ja-JP" sz="1100" b="0" i="0" dirty="0">
                <a:solidFill>
                  <a:srgbClr val="232333"/>
                </a:solidFill>
                <a:effectLst/>
                <a:latin typeface="Noto Sans JP"/>
              </a:rPr>
              <a:t>970 7885 6698</a:t>
            </a:r>
            <a:r>
              <a:rPr kumimoji="1" lang="ja-JP" altLang="en-US" sz="1100" dirty="0">
                <a:latin typeface="ＭＳ Ｐゴシック" panose="020B0600070205080204" pitchFamily="50" charset="-128"/>
                <a:ea typeface="ＭＳ Ｐゴシック" panose="020B0600070205080204" pitchFamily="50" charset="-128"/>
              </a:rPr>
              <a:t>　　パスコード：</a:t>
            </a:r>
            <a:r>
              <a:rPr lang="en-US" altLang="ja-JP" sz="1100" b="1" i="0" dirty="0">
                <a:solidFill>
                  <a:srgbClr val="232333"/>
                </a:solidFill>
                <a:effectLst/>
                <a:latin typeface="Noto Sans JP"/>
              </a:rPr>
              <a:t>576475</a:t>
            </a:r>
            <a:r>
              <a:rPr kumimoji="1" lang="ja-JP" altLang="en-US" sz="1100" dirty="0">
                <a:latin typeface="ＭＳ Ｐゴシック" panose="020B0600070205080204" pitchFamily="50" charset="-128"/>
                <a:ea typeface="ＭＳ Ｐゴシック" panose="020B0600070205080204" pitchFamily="50" charset="-128"/>
              </a:rPr>
              <a:t> </a:t>
            </a:r>
          </a:p>
        </p:txBody>
      </p:sp>
      <p:sp>
        <p:nvSpPr>
          <p:cNvPr id="25" name="四角形: 角を丸くする 24">
            <a:extLst>
              <a:ext uri="{FF2B5EF4-FFF2-40B4-BE49-F238E27FC236}">
                <a16:creationId xmlns:a16="http://schemas.microsoft.com/office/drawing/2014/main" id="{867A9EDD-46FD-42F7-9E5F-EACFD48AB3DB}"/>
              </a:ext>
            </a:extLst>
          </p:cNvPr>
          <p:cNvSpPr/>
          <p:nvPr/>
        </p:nvSpPr>
        <p:spPr>
          <a:xfrm>
            <a:off x="102765" y="704528"/>
            <a:ext cx="3038203" cy="341356"/>
          </a:xfrm>
          <a:prstGeom prst="round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tx1"/>
                </a:solidFill>
                <a:latin typeface="ＭＳ Ｐゴシック" panose="020B0600070205080204" pitchFamily="50" charset="-128"/>
                <a:ea typeface="ＭＳ Ｐゴシック" panose="020B0600070205080204" pitchFamily="50" charset="-128"/>
              </a:rPr>
              <a:t>ZOOM</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アプリのダウンロード方法</a:t>
            </a:r>
          </a:p>
        </p:txBody>
      </p:sp>
      <p:sp>
        <p:nvSpPr>
          <p:cNvPr id="26" name="テキスト ボックス 25">
            <a:extLst>
              <a:ext uri="{FF2B5EF4-FFF2-40B4-BE49-F238E27FC236}">
                <a16:creationId xmlns:a16="http://schemas.microsoft.com/office/drawing/2014/main" id="{A8F26AC1-DA62-4C8C-9D99-E54223728662}"/>
              </a:ext>
            </a:extLst>
          </p:cNvPr>
          <p:cNvSpPr txBox="1"/>
          <p:nvPr/>
        </p:nvSpPr>
        <p:spPr>
          <a:xfrm>
            <a:off x="3167608" y="754290"/>
            <a:ext cx="3463833" cy="430887"/>
          </a:xfrm>
          <a:prstGeom prst="rect">
            <a:avLst/>
          </a:prstGeom>
          <a:noFill/>
        </p:spPr>
        <p:txBody>
          <a:bodyPr wrap="square" rtlCol="0">
            <a:spAutoFit/>
          </a:bodyPr>
          <a:lstStyle/>
          <a:p>
            <a:r>
              <a:rPr lang="en-US" altLang="ja-JP" sz="1100" dirty="0">
                <a:latin typeface="ＭＳ Ｐゴシック" panose="020B0600070205080204" pitchFamily="50" charset="-128"/>
                <a:ea typeface="ＭＳ Ｐゴシック" panose="020B0600070205080204" pitchFamily="50" charset="-128"/>
              </a:rPr>
              <a:t>※</a:t>
            </a:r>
            <a:r>
              <a:rPr lang="ja-JP" altLang="en-US" sz="1100" dirty="0">
                <a:latin typeface="ＭＳ Ｐゴシック" panose="020B0600070205080204" pitchFamily="50" charset="-128"/>
                <a:ea typeface="ＭＳ Ｐゴシック" panose="020B0600070205080204" pitchFamily="50" charset="-128"/>
              </a:rPr>
              <a:t>本セミナーは</a:t>
            </a:r>
            <a:r>
              <a:rPr lang="en-US" altLang="ja-JP" sz="1100" dirty="0">
                <a:latin typeface="ＭＳ Ｐゴシック" panose="020B0600070205080204" pitchFamily="50" charset="-128"/>
                <a:ea typeface="ＭＳ Ｐゴシック" panose="020B0600070205080204" pitchFamily="50" charset="-128"/>
              </a:rPr>
              <a:t>ZOOM</a:t>
            </a:r>
            <a:r>
              <a:rPr lang="ja-JP" altLang="en-US" sz="1100" dirty="0">
                <a:latin typeface="ＭＳ Ｐゴシック" panose="020B0600070205080204" pitchFamily="50" charset="-128"/>
                <a:ea typeface="ＭＳ Ｐゴシック" panose="020B0600070205080204" pitchFamily="50" charset="-128"/>
              </a:rPr>
              <a:t>を使用して開催します</a:t>
            </a:r>
            <a:endParaRPr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　　登録前に</a:t>
            </a:r>
            <a:r>
              <a:rPr kumimoji="1" lang="en-US" altLang="ja-JP" sz="1100" dirty="0">
                <a:latin typeface="ＭＳ Ｐゴシック" panose="020B0600070205080204" pitchFamily="50" charset="-128"/>
                <a:ea typeface="ＭＳ Ｐゴシック" panose="020B0600070205080204" pitchFamily="50" charset="-128"/>
              </a:rPr>
              <a:t>ZOOM</a:t>
            </a:r>
            <a:r>
              <a:rPr lang="ja-JP" altLang="en-US" sz="1100" dirty="0">
                <a:latin typeface="ＭＳ Ｐゴシック" panose="020B0600070205080204" pitchFamily="50" charset="-128"/>
                <a:ea typeface="ＭＳ Ｐゴシック" panose="020B0600070205080204" pitchFamily="50" charset="-128"/>
              </a:rPr>
              <a:t>アプリのダウンロードをお願いします</a:t>
            </a:r>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CC962F89-8D4B-44FD-A6C0-594B87B7CB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624" y="2072680"/>
            <a:ext cx="1428750" cy="1254625"/>
          </a:xfrm>
          <a:prstGeom prst="rect">
            <a:avLst/>
          </a:prstGeom>
        </p:spPr>
      </p:pic>
      <p:pic>
        <p:nvPicPr>
          <p:cNvPr id="29" name="図 28"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57A4994-1D88-4061-8F1A-6A5DD2B282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7470" y="2153227"/>
            <a:ext cx="1371600" cy="1240928"/>
          </a:xfrm>
          <a:prstGeom prst="rect">
            <a:avLst/>
          </a:prstGeom>
        </p:spPr>
      </p:pic>
      <p:sp>
        <p:nvSpPr>
          <p:cNvPr id="33" name="テキスト ボックス 32">
            <a:extLst>
              <a:ext uri="{FF2B5EF4-FFF2-40B4-BE49-F238E27FC236}">
                <a16:creationId xmlns:a16="http://schemas.microsoft.com/office/drawing/2014/main" id="{EB3F4622-D881-4573-AD75-9306C9C3AC91}"/>
              </a:ext>
            </a:extLst>
          </p:cNvPr>
          <p:cNvSpPr txBox="1"/>
          <p:nvPr/>
        </p:nvSpPr>
        <p:spPr>
          <a:xfrm>
            <a:off x="-28420" y="1213789"/>
            <a:ext cx="1945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iPhone</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App Store</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を開く</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検索に「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Cloud Meetings</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アプリをダウンロード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pic>
        <p:nvPicPr>
          <p:cNvPr id="37" name="図 36" descr="グラフィカル ユーザー インターフェイス, アプリケーション&#10;&#10;自動的に生成された説明">
            <a:extLst>
              <a:ext uri="{FF2B5EF4-FFF2-40B4-BE49-F238E27FC236}">
                <a16:creationId xmlns:a16="http://schemas.microsoft.com/office/drawing/2014/main" id="{94165A71-A7B6-4A72-A030-2377FE38C3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9573" y="1444330"/>
            <a:ext cx="216024" cy="225882"/>
          </a:xfrm>
          <a:prstGeom prst="rect">
            <a:avLst/>
          </a:prstGeom>
        </p:spPr>
      </p:pic>
      <p:pic>
        <p:nvPicPr>
          <p:cNvPr id="42" name="図 41">
            <a:extLst>
              <a:ext uri="{FF2B5EF4-FFF2-40B4-BE49-F238E27FC236}">
                <a16:creationId xmlns:a16="http://schemas.microsoft.com/office/drawing/2014/main" id="{F7E2C9A0-E851-4199-AE78-3841315CAD3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10708" y="2118795"/>
            <a:ext cx="1924380" cy="1244613"/>
          </a:xfrm>
          <a:prstGeom prst="rect">
            <a:avLst/>
          </a:prstGeom>
        </p:spPr>
      </p:pic>
      <p:sp>
        <p:nvSpPr>
          <p:cNvPr id="45" name="四角形: 角を丸くする 44">
            <a:extLst>
              <a:ext uri="{FF2B5EF4-FFF2-40B4-BE49-F238E27FC236}">
                <a16:creationId xmlns:a16="http://schemas.microsoft.com/office/drawing/2014/main" id="{1F23121F-7564-47CA-9DE8-3F979D7EC5F9}"/>
              </a:ext>
            </a:extLst>
          </p:cNvPr>
          <p:cNvSpPr/>
          <p:nvPr/>
        </p:nvSpPr>
        <p:spPr>
          <a:xfrm>
            <a:off x="1212451" y="2216696"/>
            <a:ext cx="237711"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6" name="四角形: 角を丸くする 45">
            <a:extLst>
              <a:ext uri="{FF2B5EF4-FFF2-40B4-BE49-F238E27FC236}">
                <a16:creationId xmlns:a16="http://schemas.microsoft.com/office/drawing/2014/main" id="{5B36AFAD-3D49-467F-BEBA-EEAD2DB24300}"/>
              </a:ext>
            </a:extLst>
          </p:cNvPr>
          <p:cNvSpPr/>
          <p:nvPr/>
        </p:nvSpPr>
        <p:spPr>
          <a:xfrm>
            <a:off x="2946783" y="2216695"/>
            <a:ext cx="554225"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7" name="テキスト ボックス 46">
            <a:extLst>
              <a:ext uri="{FF2B5EF4-FFF2-40B4-BE49-F238E27FC236}">
                <a16:creationId xmlns:a16="http://schemas.microsoft.com/office/drawing/2014/main" id="{1BCD3B2D-475C-47B1-B3ED-B4ABF580B836}"/>
              </a:ext>
            </a:extLst>
          </p:cNvPr>
          <p:cNvSpPr txBox="1"/>
          <p:nvPr/>
        </p:nvSpPr>
        <p:spPr>
          <a:xfrm>
            <a:off x="2075446" y="1230128"/>
            <a:ext cx="1945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android</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Play</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ストアを開く</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検索に「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Cloud Meetings</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  アプリをダウンロード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pic>
        <p:nvPicPr>
          <p:cNvPr id="48" name="図 47" descr="電子機器, コンピュータ, キーボード が含まれている画像&#10;&#10;自動的に生成された説明">
            <a:extLst>
              <a:ext uri="{FF2B5EF4-FFF2-40B4-BE49-F238E27FC236}">
                <a16:creationId xmlns:a16="http://schemas.microsoft.com/office/drawing/2014/main" id="{AEB19650-D8F4-495B-9F49-0C4C4EFB7A9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48110" y="1444330"/>
            <a:ext cx="202893" cy="239561"/>
          </a:xfrm>
          <a:prstGeom prst="rect">
            <a:avLst/>
          </a:prstGeom>
        </p:spPr>
      </p:pic>
      <p:sp>
        <p:nvSpPr>
          <p:cNvPr id="49" name="テキスト ボックス 48">
            <a:extLst>
              <a:ext uri="{FF2B5EF4-FFF2-40B4-BE49-F238E27FC236}">
                <a16:creationId xmlns:a16="http://schemas.microsoft.com/office/drawing/2014/main" id="{CFE0074A-8394-48DC-8EF9-CE6A3865D146}"/>
              </a:ext>
            </a:extLst>
          </p:cNvPr>
          <p:cNvSpPr txBox="1"/>
          <p:nvPr/>
        </p:nvSpPr>
        <p:spPr>
          <a:xfrm>
            <a:off x="4149080" y="1208584"/>
            <a:ext cx="238600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PC</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検索ソフトに「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」ホームページの下部ダウンロードの「ミーティングクライアント」をクリック</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「ミーティング用</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クライアント」をダウンロード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51" name="四角形: 角を丸くする 50">
            <a:extLst>
              <a:ext uri="{FF2B5EF4-FFF2-40B4-BE49-F238E27FC236}">
                <a16:creationId xmlns:a16="http://schemas.microsoft.com/office/drawing/2014/main" id="{DB63FE50-559A-481E-A790-AF3C99C41066}"/>
              </a:ext>
            </a:extLst>
          </p:cNvPr>
          <p:cNvSpPr/>
          <p:nvPr/>
        </p:nvSpPr>
        <p:spPr>
          <a:xfrm>
            <a:off x="5742475" y="3004222"/>
            <a:ext cx="613078" cy="117072"/>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CFBEDC7E-35F4-422F-90AF-DFE7191E844F}"/>
              </a:ext>
            </a:extLst>
          </p:cNvPr>
          <p:cNvSpPr txBox="1"/>
          <p:nvPr/>
        </p:nvSpPr>
        <p:spPr>
          <a:xfrm>
            <a:off x="128242" y="3963759"/>
            <a:ext cx="3251334" cy="1615827"/>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PC</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の場合以下のリンクにアクセス</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r>
              <a:rPr lang="en-US" altLang="ja-JP" sz="1100" dirty="0">
                <a:solidFill>
                  <a:srgbClr val="FF0000"/>
                </a:solidFill>
                <a:latin typeface="ＭＳ Ｐゴシック" panose="020B0600070205080204" pitchFamily="50" charset="-128"/>
                <a:ea typeface="ＭＳ Ｐゴシック" panose="020B0600070205080204" pitchFamily="50" charset="-128"/>
                <a:hlinkClick r:id="rId7"/>
              </a:rPr>
              <a:t>https://baxter.zoom.us/webinar/register/WN_-S-KxtyxTiWdmxFExN-TvA</a:t>
            </a:r>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100" dirty="0">
              <a:solidFill>
                <a:srgbClr val="FF0000"/>
              </a:solidFill>
              <a:latin typeface="ＭＳ Ｐゴシック" panose="020B0600070205080204" pitchFamily="50" charset="-128"/>
              <a:ea typeface="ＭＳ Ｐゴシック" panose="020B0600070205080204" pitchFamily="50" charset="-128"/>
            </a:endParaRPr>
          </a:p>
          <a:p>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・スマートフォンの場合、</a:t>
            </a:r>
            <a:r>
              <a:rPr lang="ja-JP" altLang="en-US" sz="1100" dirty="0">
                <a:solidFill>
                  <a:srgbClr val="FF0000"/>
                </a:solidFill>
                <a:latin typeface="ＭＳ Ｐゴシック" panose="020B0600070205080204" pitchFamily="50" charset="-128"/>
                <a:ea typeface="ＭＳ Ｐゴシック" panose="020B0600070205080204" pitchFamily="50" charset="-128"/>
              </a:rPr>
              <a:t>右</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記</a:t>
            </a:r>
            <a:r>
              <a:rPr kumimoji="1" lang="en-US" altLang="ja-JP" sz="1100" dirty="0">
                <a:solidFill>
                  <a:srgbClr val="FF0000"/>
                </a:solidFill>
                <a:latin typeface="ＭＳ Ｐゴシック" panose="020B0600070205080204" pitchFamily="50" charset="-128"/>
                <a:ea typeface="ＭＳ Ｐゴシック" panose="020B0600070205080204" pitchFamily="50" charset="-128"/>
              </a:rPr>
              <a:t>QR</a:t>
            </a:r>
            <a:r>
              <a:rPr kumimoji="1" lang="ja-JP" altLang="en-US" sz="1100" dirty="0">
                <a:solidFill>
                  <a:srgbClr val="FF0000"/>
                </a:solidFill>
                <a:latin typeface="ＭＳ Ｐゴシック" panose="020B0600070205080204" pitchFamily="50" charset="-128"/>
                <a:ea typeface="ＭＳ Ｐゴシック" panose="020B0600070205080204" pitchFamily="50" charset="-128"/>
              </a:rPr>
              <a:t>コード読込</a:t>
            </a:r>
            <a:endParaRPr kumimoji="1" lang="en-US" altLang="ja-JP" sz="1100" dirty="0">
              <a:solidFill>
                <a:srgbClr val="FF0000"/>
              </a:solidFill>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57" name="図 56">
            <a:extLst>
              <a:ext uri="{FF2B5EF4-FFF2-40B4-BE49-F238E27FC236}">
                <a16:creationId xmlns:a16="http://schemas.microsoft.com/office/drawing/2014/main" id="{D03C48CF-1084-42AF-B2BB-31B5D9B0F88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40353" y="7729754"/>
            <a:ext cx="1502122" cy="1357269"/>
          </a:xfrm>
          <a:prstGeom prst="rect">
            <a:avLst/>
          </a:prstGeom>
        </p:spPr>
      </p:pic>
      <p:sp>
        <p:nvSpPr>
          <p:cNvPr id="58" name="四角形: 角を丸くする 57">
            <a:extLst>
              <a:ext uri="{FF2B5EF4-FFF2-40B4-BE49-F238E27FC236}">
                <a16:creationId xmlns:a16="http://schemas.microsoft.com/office/drawing/2014/main" id="{DF2D4376-4C73-469D-ACC5-AFC88CF8FAB8}"/>
              </a:ext>
            </a:extLst>
          </p:cNvPr>
          <p:cNvSpPr/>
          <p:nvPr/>
        </p:nvSpPr>
        <p:spPr>
          <a:xfrm>
            <a:off x="4558707" y="8824474"/>
            <a:ext cx="655447" cy="11853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A664429B-BD06-4704-B628-13204682F7E8}"/>
              </a:ext>
            </a:extLst>
          </p:cNvPr>
          <p:cNvSpPr txBox="1"/>
          <p:nvPr/>
        </p:nvSpPr>
        <p:spPr>
          <a:xfrm>
            <a:off x="3716369" y="6419582"/>
            <a:ext cx="2915072" cy="261610"/>
          </a:xfrm>
          <a:prstGeom prst="rect">
            <a:avLst/>
          </a:prstGeom>
          <a:noFill/>
        </p:spPr>
        <p:txBody>
          <a:bodyPr wrap="square" rtlCol="0">
            <a:spAutoFit/>
          </a:body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登録画面は</a:t>
            </a:r>
            <a:r>
              <a:rPr kumimoji="1" lang="en-US" altLang="ja-JP" sz="1100" dirty="0">
                <a:latin typeface="ＭＳ Ｐゴシック" panose="020B0600070205080204" pitchFamily="50" charset="-128"/>
                <a:ea typeface="ＭＳ Ｐゴシック" panose="020B0600070205080204" pitchFamily="50" charset="-128"/>
              </a:rPr>
              <a:t>PC,</a:t>
            </a:r>
            <a:r>
              <a:rPr kumimoji="1" lang="ja-JP" altLang="en-US" sz="1100" dirty="0">
                <a:latin typeface="ＭＳ Ｐゴシック" panose="020B0600070205080204" pitchFamily="50" charset="-128"/>
                <a:ea typeface="ＭＳ Ｐゴシック" panose="020B0600070205080204" pitchFamily="50" charset="-128"/>
              </a:rPr>
              <a:t>スマートフォンで違います</a:t>
            </a:r>
          </a:p>
        </p:txBody>
      </p:sp>
      <p:sp>
        <p:nvSpPr>
          <p:cNvPr id="2" name="正方形/長方形 1">
            <a:extLst>
              <a:ext uri="{FF2B5EF4-FFF2-40B4-BE49-F238E27FC236}">
                <a16:creationId xmlns:a16="http://schemas.microsoft.com/office/drawing/2014/main" id="{1596E575-6705-4FEF-9419-4BF396413C9D}"/>
              </a:ext>
            </a:extLst>
          </p:cNvPr>
          <p:cNvSpPr/>
          <p:nvPr/>
        </p:nvSpPr>
        <p:spPr>
          <a:xfrm>
            <a:off x="102764" y="0"/>
            <a:ext cx="1814068" cy="591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279DBA8A-1161-424F-846E-6E79601B58C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1997" y="5883776"/>
            <a:ext cx="1908492" cy="869252"/>
          </a:xfrm>
          <a:prstGeom prst="rect">
            <a:avLst/>
          </a:prstGeom>
        </p:spPr>
      </p:pic>
      <p:pic>
        <p:nvPicPr>
          <p:cNvPr id="43" name="図 42">
            <a:extLst>
              <a:ext uri="{FF2B5EF4-FFF2-40B4-BE49-F238E27FC236}">
                <a16:creationId xmlns:a16="http://schemas.microsoft.com/office/drawing/2014/main" id="{BDF50D93-BB05-42BE-91AC-C868C5FBC14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0990" y="4012725"/>
            <a:ext cx="1781485" cy="1013157"/>
          </a:xfrm>
          <a:prstGeom prst="rect">
            <a:avLst/>
          </a:prstGeom>
        </p:spPr>
      </p:pic>
      <p:pic>
        <p:nvPicPr>
          <p:cNvPr id="44" name="図 43">
            <a:extLst>
              <a:ext uri="{FF2B5EF4-FFF2-40B4-BE49-F238E27FC236}">
                <a16:creationId xmlns:a16="http://schemas.microsoft.com/office/drawing/2014/main" id="{92CCCF51-EA85-40F0-9126-A8714C0A893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71559" y="5165927"/>
            <a:ext cx="1781485" cy="1142802"/>
          </a:xfrm>
          <a:prstGeom prst="rect">
            <a:avLst/>
          </a:prstGeom>
        </p:spPr>
      </p:pic>
      <p:sp>
        <p:nvSpPr>
          <p:cNvPr id="55" name="四角形: 角を丸くする 54">
            <a:extLst>
              <a:ext uri="{FF2B5EF4-FFF2-40B4-BE49-F238E27FC236}">
                <a16:creationId xmlns:a16="http://schemas.microsoft.com/office/drawing/2014/main" id="{BD4BEF54-A1F3-4D8D-A3B4-2D14160009DA}"/>
              </a:ext>
            </a:extLst>
          </p:cNvPr>
          <p:cNvSpPr/>
          <p:nvPr/>
        </p:nvSpPr>
        <p:spPr>
          <a:xfrm>
            <a:off x="3956882" y="6117979"/>
            <a:ext cx="613078" cy="245614"/>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pic>
        <p:nvPicPr>
          <p:cNvPr id="52" name="図 51">
            <a:extLst>
              <a:ext uri="{FF2B5EF4-FFF2-40B4-BE49-F238E27FC236}">
                <a16:creationId xmlns:a16="http://schemas.microsoft.com/office/drawing/2014/main" id="{2A662C39-9E8B-4A45-A950-EE4B9836EC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2958" y="7652019"/>
            <a:ext cx="1907532" cy="868815"/>
          </a:xfrm>
          <a:prstGeom prst="rect">
            <a:avLst/>
          </a:prstGeom>
        </p:spPr>
      </p:pic>
      <p:sp>
        <p:nvSpPr>
          <p:cNvPr id="56" name="四角形: 角を丸くする 55">
            <a:extLst>
              <a:ext uri="{FF2B5EF4-FFF2-40B4-BE49-F238E27FC236}">
                <a16:creationId xmlns:a16="http://schemas.microsoft.com/office/drawing/2014/main" id="{7E089F5A-A3DB-4ECD-9225-FEA10A6AC1A5}"/>
              </a:ext>
            </a:extLst>
          </p:cNvPr>
          <p:cNvSpPr/>
          <p:nvPr/>
        </p:nvSpPr>
        <p:spPr>
          <a:xfrm>
            <a:off x="553460" y="8053477"/>
            <a:ext cx="658991" cy="131645"/>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endParaRPr>
          </a:p>
        </p:txBody>
      </p:sp>
      <p:sp>
        <p:nvSpPr>
          <p:cNvPr id="4" name="正方形/長方形 3">
            <a:extLst>
              <a:ext uri="{FF2B5EF4-FFF2-40B4-BE49-F238E27FC236}">
                <a16:creationId xmlns:a16="http://schemas.microsoft.com/office/drawing/2014/main" id="{8E23C7DF-B143-0314-7B9F-FC8CA3ADB37A}"/>
              </a:ext>
            </a:extLst>
          </p:cNvPr>
          <p:cNvSpPr/>
          <p:nvPr/>
        </p:nvSpPr>
        <p:spPr>
          <a:xfrm>
            <a:off x="1124745" y="9171855"/>
            <a:ext cx="5958820" cy="461665"/>
          </a:xfrm>
          <a:prstGeom prst="rect">
            <a:avLst/>
          </a:prstGeom>
        </p:spPr>
        <p:txBody>
          <a:bodyPr wrap="square">
            <a:spAutoFit/>
          </a:bodyPr>
          <a:lstStyle/>
          <a:p>
            <a:r>
              <a:rPr lang="ja-JP" altLang="en-US" sz="1200" dirty="0">
                <a:latin typeface="ＭＳ Ｐゴシック" panose="020B0600070205080204" pitchFamily="50" charset="-128"/>
                <a:ea typeface="ＭＳ Ｐゴシック" panose="020B0600070205080204" pitchFamily="50" charset="-128"/>
              </a:rPr>
              <a:t>主催：新潟大学医歯学総合病院　バクスター株式会社　</a:t>
            </a:r>
            <a:endParaRPr lang="en-US" altLang="ja-JP" sz="1200" dirty="0">
              <a:latin typeface="ＭＳ Ｐゴシック" panose="020B0600070205080204" pitchFamily="50" charset="-128"/>
              <a:ea typeface="ＭＳ Ｐゴシック" panose="020B0600070205080204" pitchFamily="50" charset="-128"/>
            </a:endParaRPr>
          </a:p>
          <a:p>
            <a:r>
              <a:rPr lang="ja-JP" altLang="en-US" sz="1200" dirty="0">
                <a:latin typeface="ＭＳ Ｐゴシック" panose="020B0600070205080204" pitchFamily="50" charset="-128"/>
                <a:ea typeface="ＭＳ Ｐゴシック" panose="020B0600070205080204" pitchFamily="50" charset="-128"/>
              </a:rPr>
              <a:t>後援：日本腎代替療法医療専門職推進協会</a:t>
            </a:r>
          </a:p>
        </p:txBody>
      </p:sp>
      <p:pic>
        <p:nvPicPr>
          <p:cNvPr id="1028" name="Picture 4">
            <a:extLst>
              <a:ext uri="{FF2B5EF4-FFF2-40B4-BE49-F238E27FC236}">
                <a16:creationId xmlns:a16="http://schemas.microsoft.com/office/drawing/2014/main" id="{BE9FEECC-A8B6-1301-ED9E-EA4F6B2870D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84922" y="4581113"/>
            <a:ext cx="770444" cy="77044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6096E19-D511-15DB-8C01-2702AA73E7B6}"/>
              </a:ext>
            </a:extLst>
          </p:cNvPr>
          <p:cNvSpPr txBox="1"/>
          <p:nvPr/>
        </p:nvSpPr>
        <p:spPr>
          <a:xfrm>
            <a:off x="102764" y="9603323"/>
            <a:ext cx="6719250" cy="246221"/>
          </a:xfrm>
          <a:prstGeom prst="rect">
            <a:avLst/>
          </a:prstGeom>
          <a:noFill/>
        </p:spPr>
        <p:txBody>
          <a:bodyPr wrap="square" rtlCol="0">
            <a:spAutoFit/>
          </a:bodyPr>
          <a:lstStyle/>
          <a:p>
            <a:r>
              <a:rPr kumimoji="1" lang="ja-JP" altLang="en-US" sz="1000" dirty="0">
                <a:latin typeface="ＭＳ Ｐゴシック" panose="020B0600070205080204" pitchFamily="50" charset="-128"/>
                <a:ea typeface="ＭＳ Ｐゴシック" panose="020B0600070205080204" pitchFamily="50" charset="-128"/>
              </a:rPr>
              <a:t>問合せ先：</a:t>
            </a:r>
            <a:r>
              <a:rPr lang="ja-JP" altLang="en-US" sz="1000" dirty="0">
                <a:latin typeface="ＭＳ Ｐゴシック" panose="020B0600070205080204" pitchFamily="50" charset="-128"/>
                <a:ea typeface="ＭＳ Ｐゴシック" panose="020B0600070205080204" pitchFamily="50" charset="-128"/>
              </a:rPr>
              <a:t>バクスター株式会社 リーナルケア事業部　富岡大　メール </a:t>
            </a:r>
            <a:r>
              <a:rPr lang="en-US" altLang="ja-JP" sz="1000" dirty="0">
                <a:latin typeface="ＭＳ Ｐゴシック" panose="020B0600070205080204" pitchFamily="50" charset="-128"/>
                <a:ea typeface="ＭＳ Ｐゴシック" panose="020B0600070205080204" pitchFamily="50" charset="-128"/>
              </a:rPr>
              <a:t>yutaka_Tomioka@baxter.com </a:t>
            </a:r>
            <a:r>
              <a:rPr lang="ja-JP" altLang="en-US" sz="1000" dirty="0">
                <a:latin typeface="ＭＳ Ｐゴシック" panose="020B0600070205080204" pitchFamily="50" charset="-128"/>
                <a:ea typeface="ＭＳ Ｐゴシック" panose="020B0600070205080204" pitchFamily="50" charset="-128"/>
              </a:rPr>
              <a:t>　電話　</a:t>
            </a:r>
            <a:r>
              <a:rPr lang="en-US" altLang="ja-JP" sz="1000" dirty="0">
                <a:latin typeface="ＭＳ Ｐゴシック" panose="020B0600070205080204" pitchFamily="50" charset="-128"/>
                <a:ea typeface="ＭＳ Ｐゴシック" panose="020B0600070205080204" pitchFamily="50" charset="-128"/>
              </a:rPr>
              <a:t>080-3021-9068</a:t>
            </a:r>
            <a:endParaRPr kumimoji="1" lang="ja-JP" altLang="en-US" sz="1000"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23252A96-5671-FE66-2889-3964E50F4A7F}"/>
              </a:ext>
            </a:extLst>
          </p:cNvPr>
          <p:cNvSpPr txBox="1"/>
          <p:nvPr/>
        </p:nvSpPr>
        <p:spPr>
          <a:xfrm>
            <a:off x="5572898" y="9403075"/>
            <a:ext cx="1329708" cy="230832"/>
          </a:xfrm>
          <a:prstGeom prst="rect">
            <a:avLst/>
          </a:prstGeom>
          <a:noFill/>
        </p:spPr>
        <p:txBody>
          <a:bodyPr wrap="square">
            <a:spAutoFit/>
          </a:bodyPr>
          <a:lstStyle/>
          <a:p>
            <a:pPr algn="r"/>
            <a:r>
              <a:rPr lang="en-US" altLang="ja-JP" sz="900" b="0" i="0" dirty="0">
                <a:solidFill>
                  <a:srgbClr val="303030"/>
                </a:solidFill>
                <a:effectLst/>
                <a:latin typeface="Arial" panose="020B0604020202020204" pitchFamily="34" charset="0"/>
              </a:rPr>
              <a:t>JP-RC00-230545 v3.0</a:t>
            </a:r>
            <a:endParaRPr lang="ja-JP" altLang="en-US" sz="900" dirty="0"/>
          </a:p>
        </p:txBody>
      </p:sp>
    </p:spTree>
    <p:extLst>
      <p:ext uri="{BB962C8B-B14F-4D97-AF65-F5344CB8AC3E}">
        <p14:creationId xmlns:p14="http://schemas.microsoft.com/office/powerpoint/2010/main" val="2300586338"/>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6889</TotalTime>
  <Words>668</Words>
  <Application>Microsoft Office PowerPoint</Application>
  <PresentationFormat>A4 210 x 297 mm</PresentationFormat>
  <Paragraphs>88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2</vt:i4>
      </vt:variant>
    </vt:vector>
  </HeadingPairs>
  <TitlesOfParts>
    <vt:vector size="15" baseType="lpstr">
      <vt:lpstr>ＭＳ Ｐゴシック</vt:lpstr>
      <vt:lpstr>Noto Sans JP</vt:lpstr>
      <vt:lpstr>游ゴシック</vt:lpstr>
      <vt:lpstr>Arial</vt:lpstr>
      <vt:lpstr>Calibri</vt:lpstr>
      <vt:lpstr>Franklin Gothic Book</vt:lpstr>
      <vt:lpstr>1</vt:lpstr>
      <vt:lpstr>2</vt:lpstr>
      <vt:lpstr>3</vt:lpstr>
      <vt:lpstr>4</vt:lpstr>
      <vt:lpstr>5</vt:lpstr>
      <vt:lpstr>6</vt:lpstr>
      <vt:lpstr>8</vt:lpstr>
      <vt:lpstr>第3回新潟県SDMセミナー</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horiucs</dc:creator>
  <cp:lastModifiedBy>石井</cp:lastModifiedBy>
  <cp:revision>317</cp:revision>
  <cp:lastPrinted>2023-09-29T04:55:28Z</cp:lastPrinted>
  <dcterms:created xsi:type="dcterms:W3CDTF">2012-07-26T06:26:17Z</dcterms:created>
  <dcterms:modified xsi:type="dcterms:W3CDTF">2023-10-16T05:06:21Z</dcterms:modified>
</cp:coreProperties>
</file>